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60" r:id="rId5"/>
    <p:sldId id="259" r:id="rId6"/>
    <p:sldId id="269" r:id="rId7"/>
    <p:sldId id="261" r:id="rId8"/>
    <p:sldId id="263" r:id="rId9"/>
    <p:sldId id="264" r:id="rId10"/>
    <p:sldId id="265" r:id="rId11"/>
    <p:sldId id="266" r:id="rId12"/>
    <p:sldId id="262" r:id="rId13"/>
    <p:sldId id="267"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7" d="100"/>
          <a:sy n="47" d="100"/>
        </p:scale>
        <p:origin x="-12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A0D1E98-973C-8D4D-8F62-C44DDCDFA779}"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A8330345-36B4-7C41-B812-A0ABC33C8C09}"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0D1E98-973C-8D4D-8F62-C44DDCDFA779}"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30345-36B4-7C41-B812-A0ABC33C8C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D1E98-973C-8D4D-8F62-C44DDCDFA779}"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30345-36B4-7C41-B812-A0ABC33C8C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0D1E98-973C-8D4D-8F62-C44DDCDFA779}"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30345-36B4-7C41-B812-A0ABC33C8C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A0D1E98-973C-8D4D-8F62-C44DDCDFA779}" type="datetimeFigureOut">
              <a:rPr lang="en-US" smtClean="0"/>
              <a:t>11/19/14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30345-36B4-7C41-B812-A0ABC33C8C09}"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0D1E98-973C-8D4D-8F62-C44DDCDFA779}" type="datetimeFigureOut">
              <a:rPr lang="en-US" smtClean="0"/>
              <a:t>11/19/14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30345-36B4-7C41-B812-A0ABC33C8C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0D1E98-973C-8D4D-8F62-C44DDCDFA779}" type="datetimeFigureOut">
              <a:rPr lang="en-US" smtClean="0"/>
              <a:t>11/19/14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330345-36B4-7C41-B812-A0ABC33C8C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0D1E98-973C-8D4D-8F62-C44DDCDFA779}" type="datetimeFigureOut">
              <a:rPr lang="en-US" smtClean="0"/>
              <a:t>11/19/14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330345-36B4-7C41-B812-A0ABC33C8C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A0D1E98-973C-8D4D-8F62-C44DDCDFA779}" type="datetimeFigureOut">
              <a:rPr lang="en-US" smtClean="0"/>
              <a:t>11/19/14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330345-36B4-7C41-B812-A0ABC33C8C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0D1E98-973C-8D4D-8F62-C44DDCDFA779}" type="datetimeFigureOut">
              <a:rPr lang="en-US" smtClean="0"/>
              <a:t>11/19/14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30345-36B4-7C41-B812-A0ABC33C8C09}"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3A0D1E98-973C-8D4D-8F62-C44DDCDFA779}" type="datetimeFigureOut">
              <a:rPr lang="en-US" smtClean="0"/>
              <a:t>11/19/14</a:t>
            </a:fld>
            <a:endParaRPr lang="en-US"/>
          </a:p>
        </p:txBody>
      </p:sp>
      <p:sp>
        <p:nvSpPr>
          <p:cNvPr id="7" name="Slide Number Placeholder 6"/>
          <p:cNvSpPr>
            <a:spLocks noGrp="1"/>
          </p:cNvSpPr>
          <p:nvPr>
            <p:ph type="sldNum" sz="quarter" idx="12"/>
          </p:nvPr>
        </p:nvSpPr>
        <p:spPr/>
        <p:txBody>
          <a:bodyPr/>
          <a:lstStyle/>
          <a:p>
            <a:fld id="{A8330345-36B4-7C41-B812-A0ABC33C8C09}"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A0D1E98-973C-8D4D-8F62-C44DDCDFA779}" type="datetimeFigureOut">
              <a:rPr lang="en-US" smtClean="0"/>
              <a:t>11/19/14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8330345-36B4-7C41-B812-A0ABC33C8C09}"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Introduction</a:t>
            </a:r>
            <a:endParaRPr lang="en-US" dirty="0"/>
          </a:p>
        </p:txBody>
      </p:sp>
      <p:sp>
        <p:nvSpPr>
          <p:cNvPr id="2" name="Title 1"/>
          <p:cNvSpPr>
            <a:spLocks noGrp="1"/>
          </p:cNvSpPr>
          <p:nvPr>
            <p:ph type="ctrTitle"/>
          </p:nvPr>
        </p:nvSpPr>
        <p:spPr/>
        <p:txBody>
          <a:bodyPr/>
          <a:lstStyle/>
          <a:p>
            <a:r>
              <a:rPr lang="en-US" dirty="0" smtClean="0"/>
              <a:t>Ender’s Game</a:t>
            </a:r>
            <a:endParaRPr lang="en-US" dirty="0"/>
          </a:p>
        </p:txBody>
      </p:sp>
    </p:spTree>
    <p:extLst>
      <p:ext uri="{BB962C8B-B14F-4D97-AF65-F5344CB8AC3E}">
        <p14:creationId xmlns:p14="http://schemas.microsoft.com/office/powerpoint/2010/main" val="39060765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Anderson</a:t>
            </a:r>
            <a:endParaRPr lang="en-US" dirty="0"/>
          </a:p>
        </p:txBody>
      </p:sp>
      <p:sp>
        <p:nvSpPr>
          <p:cNvPr id="3" name="Content Placeholder 2"/>
          <p:cNvSpPr>
            <a:spLocks noGrp="1"/>
          </p:cNvSpPr>
          <p:nvPr>
            <p:ph idx="1"/>
          </p:nvPr>
        </p:nvSpPr>
        <p:spPr/>
        <p:txBody>
          <a:bodyPr>
            <a:normAutofit/>
          </a:bodyPr>
          <a:lstStyle/>
          <a:p>
            <a:r>
              <a:rPr lang="en-US" dirty="0"/>
              <a:t>Second in command only to Colonel Graff at the Battle School, </a:t>
            </a:r>
            <a:r>
              <a:rPr lang="en-US" dirty="0">
                <a:solidFill>
                  <a:srgbClr val="FF0000"/>
                </a:solidFill>
              </a:rPr>
              <a:t>Major Anderson is in charge of setting up </a:t>
            </a:r>
            <a:r>
              <a:rPr lang="en-US" dirty="0" err="1">
                <a:solidFill>
                  <a:srgbClr val="FF0000"/>
                </a:solidFill>
              </a:rPr>
              <a:t>battleroom</a:t>
            </a:r>
            <a:r>
              <a:rPr lang="en-US" dirty="0">
                <a:solidFill>
                  <a:srgbClr val="FF0000"/>
                </a:solidFill>
              </a:rPr>
              <a:t> scenarios</a:t>
            </a:r>
            <a:r>
              <a:rPr lang="en-US" dirty="0"/>
              <a:t>. He stacks the odds against Ender, and Ender views him almost as an enemy, but, like Graff, Anderson feels for Ender. He questions some of Graff's actions but stands by him during his trial</a:t>
            </a:r>
            <a:r>
              <a:rPr lang="en-US" dirty="0" smtClean="0"/>
              <a:t>.</a:t>
            </a:r>
          </a:p>
          <a:p>
            <a:endParaRPr lang="en-US" dirty="0"/>
          </a:p>
          <a:p>
            <a:pPr marL="0" indent="0">
              <a:buNone/>
            </a:pPr>
            <a:r>
              <a:rPr lang="en-US" dirty="0" smtClean="0"/>
              <a:t>* In the film, Major Anderson is played by Viola Davis – a female. </a:t>
            </a:r>
            <a:endParaRPr lang="en-US" dirty="0"/>
          </a:p>
        </p:txBody>
      </p:sp>
    </p:spTree>
    <p:extLst>
      <p:ext uri="{BB962C8B-B14F-4D97-AF65-F5344CB8AC3E}">
        <p14:creationId xmlns:p14="http://schemas.microsoft.com/office/powerpoint/2010/main" val="17967364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Rackham </a:t>
            </a:r>
            <a:endParaRPr lang="en-US" dirty="0"/>
          </a:p>
        </p:txBody>
      </p:sp>
      <p:sp>
        <p:nvSpPr>
          <p:cNvPr id="3" name="Content Placeholder 2"/>
          <p:cNvSpPr>
            <a:spLocks noGrp="1"/>
          </p:cNvSpPr>
          <p:nvPr>
            <p:ph idx="1"/>
          </p:nvPr>
        </p:nvSpPr>
        <p:spPr/>
        <p:txBody>
          <a:bodyPr/>
          <a:lstStyle/>
          <a:p>
            <a:r>
              <a:rPr lang="en-US" dirty="0" smtClean="0"/>
              <a:t>A </a:t>
            </a:r>
            <a:r>
              <a:rPr lang="en-US" dirty="0" smtClean="0">
                <a:solidFill>
                  <a:srgbClr val="FF0000"/>
                </a:solidFill>
              </a:rPr>
              <a:t>soldier who defeated the first invasion of the “Buggers” </a:t>
            </a:r>
            <a:endParaRPr lang="en-US" dirty="0">
              <a:solidFill>
                <a:srgbClr val="FF0000"/>
              </a:solidFill>
            </a:endParaRPr>
          </a:p>
        </p:txBody>
      </p:sp>
    </p:spTree>
    <p:extLst>
      <p:ext uri="{BB962C8B-B14F-4D97-AF65-F5344CB8AC3E}">
        <p14:creationId xmlns:p14="http://schemas.microsoft.com/office/powerpoint/2010/main" val="24974003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Ender’s World </a:t>
            </a:r>
            <a:endParaRPr lang="en-US" dirty="0"/>
          </a:p>
        </p:txBody>
      </p:sp>
      <p:sp>
        <p:nvSpPr>
          <p:cNvPr id="3" name="Content Placeholder 2"/>
          <p:cNvSpPr>
            <a:spLocks noGrp="1"/>
          </p:cNvSpPr>
          <p:nvPr>
            <p:ph idx="1"/>
          </p:nvPr>
        </p:nvSpPr>
        <p:spPr/>
        <p:txBody>
          <a:bodyPr/>
          <a:lstStyle/>
          <a:p>
            <a:r>
              <a:rPr lang="en-US" dirty="0" smtClean="0">
                <a:solidFill>
                  <a:srgbClr val="FF0000"/>
                </a:solidFill>
              </a:rPr>
              <a:t>SETTING: </a:t>
            </a:r>
            <a:r>
              <a:rPr lang="en-US" dirty="0" smtClean="0"/>
              <a:t>The story begins in North Carolina, then Battle </a:t>
            </a:r>
            <a:r>
              <a:rPr lang="en-US" dirty="0"/>
              <a:t>School, Fairyland/the End of the </a:t>
            </a:r>
            <a:r>
              <a:rPr lang="en-US" dirty="0" smtClean="0"/>
              <a:t>World (computer game), </a:t>
            </a:r>
            <a:r>
              <a:rPr lang="en-US" dirty="0"/>
              <a:t>Command School, and the </a:t>
            </a:r>
            <a:r>
              <a:rPr lang="en-US" dirty="0" smtClean="0"/>
              <a:t>Colony. </a:t>
            </a:r>
          </a:p>
          <a:p>
            <a:r>
              <a:rPr lang="en-US" dirty="0" smtClean="0"/>
              <a:t>Most of the setting is in a Battle Station in space. </a:t>
            </a:r>
          </a:p>
          <a:p>
            <a:r>
              <a:rPr lang="en-US" dirty="0" smtClean="0"/>
              <a:t>He and others are isolated in </a:t>
            </a:r>
            <a:r>
              <a:rPr lang="en-US" dirty="0" smtClean="0">
                <a:solidFill>
                  <a:srgbClr val="FF0000"/>
                </a:solidFill>
              </a:rPr>
              <a:t>battle groups (think laser tag</a:t>
            </a:r>
            <a:r>
              <a:rPr lang="en-US" dirty="0" smtClean="0"/>
              <a:t>) that battle each other. Its like a game to practice war strategy. </a:t>
            </a:r>
          </a:p>
          <a:p>
            <a:r>
              <a:rPr lang="en-US" dirty="0" smtClean="0"/>
              <a:t>The </a:t>
            </a:r>
            <a:r>
              <a:rPr lang="en-US" dirty="0" err="1" smtClean="0">
                <a:solidFill>
                  <a:srgbClr val="FF0000"/>
                </a:solidFill>
              </a:rPr>
              <a:t>Formics</a:t>
            </a:r>
            <a:r>
              <a:rPr lang="en-US" dirty="0" smtClean="0">
                <a:solidFill>
                  <a:srgbClr val="FF0000"/>
                </a:solidFill>
              </a:rPr>
              <a:t> or Buggers are an alien species</a:t>
            </a:r>
            <a:r>
              <a:rPr lang="en-US" dirty="0" smtClean="0"/>
              <a:t>. They are compared to ants. Giant ants. </a:t>
            </a:r>
            <a:endParaRPr lang="en-US" dirty="0"/>
          </a:p>
        </p:txBody>
      </p:sp>
    </p:spTree>
    <p:extLst>
      <p:ext uri="{BB962C8B-B14F-4D97-AF65-F5344CB8AC3E}">
        <p14:creationId xmlns:p14="http://schemas.microsoft.com/office/powerpoint/2010/main" val="31112139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The use of </a:t>
            </a:r>
            <a:r>
              <a:rPr lang="en-US" dirty="0" smtClean="0">
                <a:solidFill>
                  <a:srgbClr val="FF0000"/>
                </a:solidFill>
              </a:rPr>
              <a:t>games </a:t>
            </a:r>
            <a:r>
              <a:rPr lang="en-US" dirty="0" smtClean="0">
                <a:solidFill>
                  <a:srgbClr val="FF0000"/>
                </a:solidFill>
              </a:rPr>
              <a:t>to learn reality</a:t>
            </a:r>
          </a:p>
          <a:p>
            <a:r>
              <a:rPr lang="en-US" dirty="0" smtClean="0">
                <a:solidFill>
                  <a:srgbClr val="FF0000"/>
                </a:solidFill>
              </a:rPr>
              <a:t>Relationship between adults and children</a:t>
            </a:r>
          </a:p>
          <a:p>
            <a:r>
              <a:rPr lang="en-US" dirty="0" smtClean="0">
                <a:solidFill>
                  <a:srgbClr val="FF0000"/>
                </a:solidFill>
              </a:rPr>
              <a:t>Compassion for others – being human, humanity. </a:t>
            </a:r>
          </a:p>
          <a:p>
            <a:r>
              <a:rPr lang="en-US" dirty="0" smtClean="0">
                <a:solidFill>
                  <a:srgbClr val="FF0000"/>
                </a:solidFill>
              </a:rPr>
              <a:t>Ruthlessness (not feeling bad for others) is necessary, inhumane. </a:t>
            </a:r>
          </a:p>
          <a:p>
            <a:r>
              <a:rPr lang="en-US" dirty="0" smtClean="0">
                <a:solidFill>
                  <a:srgbClr val="FF0000"/>
                </a:solidFill>
              </a:rPr>
              <a:t>Friends who are enemies.</a:t>
            </a:r>
          </a:p>
          <a:p>
            <a:endParaRPr lang="en-US" dirty="0"/>
          </a:p>
        </p:txBody>
      </p:sp>
    </p:spTree>
    <p:extLst>
      <p:ext uri="{BB962C8B-B14F-4D97-AF65-F5344CB8AC3E}">
        <p14:creationId xmlns:p14="http://schemas.microsoft.com/office/powerpoint/2010/main" val="44362212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you read remember</a:t>
            </a:r>
            <a:endParaRPr lang="en-US" dirty="0"/>
          </a:p>
        </p:txBody>
      </p:sp>
      <p:sp>
        <p:nvSpPr>
          <p:cNvPr id="3" name="Content Placeholder 2"/>
          <p:cNvSpPr>
            <a:spLocks noGrp="1"/>
          </p:cNvSpPr>
          <p:nvPr>
            <p:ph idx="1"/>
          </p:nvPr>
        </p:nvSpPr>
        <p:spPr/>
        <p:txBody>
          <a:bodyPr>
            <a:normAutofit/>
          </a:bodyPr>
          <a:lstStyle/>
          <a:p>
            <a:r>
              <a:rPr lang="en-US" dirty="0"/>
              <a:t>By placing the fate of the world in the hands of a child, Card challenges traditional assumptions both about children and war. Ender may be small, but he thinks, feels, and acts like an adult, and an exceptional one at that. </a:t>
            </a:r>
            <a:r>
              <a:rPr lang="en-US" i="1" dirty="0">
                <a:solidFill>
                  <a:srgbClr val="FF0000"/>
                </a:solidFill>
              </a:rPr>
              <a:t>Ender's Game</a:t>
            </a:r>
            <a:r>
              <a:rPr lang="en-US" dirty="0">
                <a:solidFill>
                  <a:srgbClr val="FF0000"/>
                </a:solidFill>
              </a:rPr>
              <a:t> suggests that both compassion and ruthlessness are necessary features in a leader</a:t>
            </a:r>
            <a:r>
              <a:rPr lang="en-US" dirty="0"/>
              <a:t>, and much of the story is the interaction between these two features of Ender's personality. A child, convinced that he is alone in the universe, holds the fate of a planet in his hands.</a:t>
            </a:r>
          </a:p>
        </p:txBody>
      </p:sp>
    </p:spTree>
    <p:extLst>
      <p:ext uri="{BB962C8B-B14F-4D97-AF65-F5344CB8AC3E}">
        <p14:creationId xmlns:p14="http://schemas.microsoft.com/office/powerpoint/2010/main" val="2280203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start…</a:t>
            </a:r>
            <a:endParaRPr lang="en-US" dirty="0"/>
          </a:p>
        </p:txBody>
      </p:sp>
      <p:sp>
        <p:nvSpPr>
          <p:cNvPr id="3" name="Content Placeholder 2"/>
          <p:cNvSpPr>
            <a:spLocks noGrp="1"/>
          </p:cNvSpPr>
          <p:nvPr>
            <p:ph idx="1"/>
          </p:nvPr>
        </p:nvSpPr>
        <p:spPr/>
        <p:txBody>
          <a:bodyPr>
            <a:normAutofit lnSpcReduction="10000"/>
          </a:bodyPr>
          <a:lstStyle/>
          <a:p>
            <a:r>
              <a:rPr lang="en-US" dirty="0" smtClean="0"/>
              <a:t>This story takes place in the future. </a:t>
            </a:r>
          </a:p>
          <a:p>
            <a:r>
              <a:rPr lang="en-US" dirty="0" smtClean="0"/>
              <a:t>The future uses technology and words we are not familiar with. </a:t>
            </a:r>
          </a:p>
          <a:p>
            <a:r>
              <a:rPr lang="en-US" dirty="0" smtClean="0"/>
              <a:t>We will have to keep track of fictional words. </a:t>
            </a:r>
          </a:p>
          <a:p>
            <a:r>
              <a:rPr lang="en-US" dirty="0" smtClean="0"/>
              <a:t>We will be reading about a science fiction based world – so you’ll have to use your imagination to really help you understand what is going on. </a:t>
            </a:r>
          </a:p>
          <a:p>
            <a:r>
              <a:rPr lang="en-US" dirty="0" smtClean="0"/>
              <a:t>You will have to take really good notes because the book is </a:t>
            </a:r>
            <a:r>
              <a:rPr lang="en-US" dirty="0" err="1" smtClean="0"/>
              <a:t>looooong</a:t>
            </a:r>
            <a:r>
              <a:rPr lang="en-US" dirty="0" smtClean="0"/>
              <a:t>. </a:t>
            </a:r>
          </a:p>
          <a:p>
            <a:r>
              <a:rPr lang="en-US" dirty="0" smtClean="0"/>
              <a:t>It is a really good story – I promise that if you give it a chance, you’ll like it. </a:t>
            </a:r>
            <a:endParaRPr lang="en-US" dirty="0"/>
          </a:p>
        </p:txBody>
      </p:sp>
    </p:spTree>
    <p:extLst>
      <p:ext uri="{BB962C8B-B14F-4D97-AF65-F5344CB8AC3E}">
        <p14:creationId xmlns:p14="http://schemas.microsoft.com/office/powerpoint/2010/main" val="30046311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Ender’s Game</a:t>
            </a:r>
            <a:endParaRPr lang="en-US" dirty="0"/>
          </a:p>
        </p:txBody>
      </p:sp>
      <p:sp>
        <p:nvSpPr>
          <p:cNvPr id="3" name="Content Placeholder 2"/>
          <p:cNvSpPr>
            <a:spLocks noGrp="1"/>
          </p:cNvSpPr>
          <p:nvPr>
            <p:ph idx="1"/>
          </p:nvPr>
        </p:nvSpPr>
        <p:spPr/>
        <p:txBody>
          <a:bodyPr>
            <a:normAutofit/>
          </a:bodyPr>
          <a:lstStyle/>
          <a:p>
            <a:r>
              <a:rPr lang="en-US" dirty="0"/>
              <a:t>Let’s pretend, just for a moment, that you don’t like school. </a:t>
            </a:r>
            <a:endParaRPr lang="en-US" dirty="0" smtClean="0"/>
          </a:p>
          <a:p>
            <a:r>
              <a:rPr lang="en-US" dirty="0" smtClean="0"/>
              <a:t>Well</a:t>
            </a:r>
            <a:r>
              <a:rPr lang="en-US" dirty="0"/>
              <a:t>, what if you could play video games all day at school? </a:t>
            </a:r>
            <a:endParaRPr lang="en-US" dirty="0" smtClean="0"/>
          </a:p>
          <a:p>
            <a:r>
              <a:rPr lang="en-US" dirty="0" smtClean="0"/>
              <a:t>What if </a:t>
            </a:r>
            <a:r>
              <a:rPr lang="en-US" dirty="0"/>
              <a:t>you also were helping to save the world by playing video games? </a:t>
            </a:r>
            <a:endParaRPr lang="en-US" dirty="0" smtClean="0"/>
          </a:p>
          <a:p>
            <a:r>
              <a:rPr lang="en-US" dirty="0" smtClean="0"/>
              <a:t>But if now a game is played all the time, does it become a job?</a:t>
            </a:r>
          </a:p>
          <a:p>
            <a:pPr marL="0" indent="0">
              <a:buNone/>
            </a:pPr>
            <a:endParaRPr lang="en-US" dirty="0"/>
          </a:p>
        </p:txBody>
      </p:sp>
    </p:spTree>
    <p:extLst>
      <p:ext uri="{BB962C8B-B14F-4D97-AF65-F5344CB8AC3E}">
        <p14:creationId xmlns:p14="http://schemas.microsoft.com/office/powerpoint/2010/main" val="1039119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About the author: Orson Scott Card</a:t>
            </a:r>
            <a:endParaRPr lang="en-US" dirty="0"/>
          </a:p>
        </p:txBody>
      </p:sp>
      <p:sp>
        <p:nvSpPr>
          <p:cNvPr id="3" name="Content Placeholder 2"/>
          <p:cNvSpPr>
            <a:spLocks noGrp="1"/>
          </p:cNvSpPr>
          <p:nvPr>
            <p:ph idx="1"/>
          </p:nvPr>
        </p:nvSpPr>
        <p:spPr/>
        <p:txBody>
          <a:bodyPr>
            <a:normAutofit/>
          </a:bodyPr>
          <a:lstStyle/>
          <a:p>
            <a:r>
              <a:rPr lang="en-US" dirty="0" smtClean="0"/>
              <a:t>Ender’s Game has been very popular with readers since the moment it was released. So popular, in fact, that </a:t>
            </a:r>
            <a:r>
              <a:rPr lang="en-US" dirty="0" smtClean="0">
                <a:solidFill>
                  <a:srgbClr val="FF0000"/>
                </a:solidFill>
              </a:rPr>
              <a:t>Orson Scott Card </a:t>
            </a:r>
            <a:r>
              <a:rPr lang="en-US" dirty="0" smtClean="0"/>
              <a:t>wrote it twice. </a:t>
            </a:r>
            <a:endParaRPr lang="en-US" dirty="0"/>
          </a:p>
          <a:p>
            <a:r>
              <a:rPr lang="en-US" dirty="0" smtClean="0"/>
              <a:t>In 1977, Orson Scott Card wrote a short story entitled (wait for it) “Ender’s Game,” which was his first published work. Card won an award for it – the John W. Campbell Award for best new science fiction writer (in 1978). </a:t>
            </a:r>
            <a:endParaRPr lang="en-US" dirty="0"/>
          </a:p>
        </p:txBody>
      </p:sp>
    </p:spTree>
    <p:extLst>
      <p:ext uri="{BB962C8B-B14F-4D97-AF65-F5344CB8AC3E}">
        <p14:creationId xmlns:p14="http://schemas.microsoft.com/office/powerpoint/2010/main" val="35493228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book…..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a:t>
            </a:r>
            <a:r>
              <a:rPr lang="en-US" dirty="0"/>
              <a:t>is the situation in </a:t>
            </a:r>
            <a:r>
              <a:rPr lang="en-US" dirty="0" smtClean="0"/>
              <a:t>This is the situation in Orson Scott Card’s Ender’s Game: </a:t>
            </a:r>
            <a:r>
              <a:rPr lang="en-US" dirty="0" smtClean="0">
                <a:solidFill>
                  <a:srgbClr val="FF0000"/>
                </a:solidFill>
              </a:rPr>
              <a:t>after aliens attack Earth, the government decides to train some special kids in how to defeat the aliens.</a:t>
            </a:r>
            <a:r>
              <a:rPr lang="en-US" dirty="0" smtClean="0"/>
              <a:t> This training is done primarily through playing games. (And not just video games – they also play laser tag, which just happens to be in zero gravity because they’re playing in space.) And Andrew “Ender” Wiggin is the most special of these special kids – which means that he’s also under the most pressure and he’s the loneliest little kid in the world. (Well, in space.)</a:t>
            </a:r>
          </a:p>
          <a:p>
            <a:r>
              <a:rPr lang="en-US" dirty="0" smtClean="0">
                <a:solidFill>
                  <a:srgbClr val="FF0000"/>
                </a:solidFill>
              </a:rPr>
              <a:t>There are TWO different fonts in every chapter – the font shows DIALOGUE – a conversation between the people in charge. </a:t>
            </a:r>
          </a:p>
          <a:p>
            <a:pPr marL="0" indent="0">
              <a:buNone/>
            </a:pPr>
            <a:endParaRPr lang="en-US" dirty="0"/>
          </a:p>
        </p:txBody>
      </p:sp>
    </p:spTree>
    <p:extLst>
      <p:ext uri="{BB962C8B-B14F-4D97-AF65-F5344CB8AC3E}">
        <p14:creationId xmlns:p14="http://schemas.microsoft.com/office/powerpoint/2010/main" val="14271719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the book</a:t>
            </a:r>
            <a:endParaRPr lang="en-US" dirty="0"/>
          </a:p>
        </p:txBody>
      </p:sp>
      <p:sp>
        <p:nvSpPr>
          <p:cNvPr id="3" name="Content Placeholder 2"/>
          <p:cNvSpPr>
            <a:spLocks noGrp="1"/>
          </p:cNvSpPr>
          <p:nvPr>
            <p:ph idx="1"/>
          </p:nvPr>
        </p:nvSpPr>
        <p:spPr/>
        <p:txBody>
          <a:bodyPr/>
          <a:lstStyle/>
          <a:p>
            <a:r>
              <a:rPr lang="en-US" dirty="0" smtClean="0"/>
              <a:t>It is set in the future, so they talk about our time as a </a:t>
            </a:r>
            <a:r>
              <a:rPr lang="en-US" dirty="0" err="1" smtClean="0"/>
              <a:t>looong</a:t>
            </a:r>
            <a:r>
              <a:rPr lang="en-US" dirty="0" smtClean="0"/>
              <a:t> time ago. We are history to the characters. </a:t>
            </a:r>
          </a:p>
          <a:p>
            <a:endParaRPr lang="en-US" dirty="0"/>
          </a:p>
          <a:p>
            <a:r>
              <a:rPr lang="en-US" dirty="0" smtClean="0"/>
              <a:t>We will be learning about the historical characters as we get to that section. </a:t>
            </a:r>
          </a:p>
          <a:p>
            <a:pPr marL="114300" indent="0">
              <a:buNone/>
            </a:pPr>
            <a:endParaRPr lang="en-US" dirty="0"/>
          </a:p>
        </p:txBody>
      </p:sp>
    </p:spTree>
    <p:extLst>
      <p:ext uri="{BB962C8B-B14F-4D97-AF65-F5344CB8AC3E}">
        <p14:creationId xmlns:p14="http://schemas.microsoft.com/office/powerpoint/2010/main" val="42541906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Ender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Andrew Wiggin</a:t>
            </a:r>
          </a:p>
          <a:p>
            <a:r>
              <a:rPr lang="en-US" dirty="0" smtClean="0"/>
              <a:t>The </a:t>
            </a:r>
            <a:r>
              <a:rPr lang="en-US" dirty="0" smtClean="0">
                <a:solidFill>
                  <a:srgbClr val="FF0000"/>
                </a:solidFill>
              </a:rPr>
              <a:t>government gives his parents permission to have a THIRD </a:t>
            </a:r>
            <a:r>
              <a:rPr lang="en-US" dirty="0" smtClean="0"/>
              <a:t>child because Peter and Valentine were good candidates, but not good enough. </a:t>
            </a:r>
          </a:p>
          <a:p>
            <a:r>
              <a:rPr lang="en-US" dirty="0" smtClean="0"/>
              <a:t>His </a:t>
            </a:r>
            <a:r>
              <a:rPr lang="en-US" dirty="0" smtClean="0">
                <a:solidFill>
                  <a:srgbClr val="FF0000"/>
                </a:solidFill>
              </a:rPr>
              <a:t>nickname “Ender” is because he is supposed to END the war </a:t>
            </a:r>
            <a:r>
              <a:rPr lang="en-US" dirty="0" smtClean="0"/>
              <a:t>between the humans and </a:t>
            </a:r>
            <a:r>
              <a:rPr lang="en-US" dirty="0" err="1" smtClean="0"/>
              <a:t>Formics</a:t>
            </a:r>
            <a:r>
              <a:rPr lang="en-US" dirty="0" smtClean="0"/>
              <a:t> (Buggers). </a:t>
            </a:r>
          </a:p>
          <a:p>
            <a:r>
              <a:rPr lang="en-US" dirty="0" smtClean="0"/>
              <a:t>We have someone who </a:t>
            </a:r>
            <a:r>
              <a:rPr lang="en-US" dirty="0" smtClean="0">
                <a:solidFill>
                  <a:srgbClr val="FF0000"/>
                </a:solidFill>
              </a:rPr>
              <a:t>doesn’t quite fit in</a:t>
            </a:r>
            <a:r>
              <a:rPr lang="en-US" dirty="0" smtClean="0"/>
              <a:t>. We have someone who has to deal with bullies. We have someone sitting alone at lunch – and who hasn’t eaten lunch alone? We have someone who feels lonely and homesick. </a:t>
            </a:r>
          </a:p>
          <a:p>
            <a:r>
              <a:rPr lang="en-US" dirty="0" smtClean="0"/>
              <a:t>These are two reasons why we care about this book: because </a:t>
            </a:r>
            <a:r>
              <a:rPr lang="en-US" dirty="0" smtClean="0">
                <a:solidFill>
                  <a:srgbClr val="FF0000"/>
                </a:solidFill>
              </a:rPr>
              <a:t>Ender faces some problems that we face </a:t>
            </a:r>
            <a:r>
              <a:rPr lang="en-US" dirty="0" smtClean="0"/>
              <a:t>(or faced), and because no matter how bad things look, </a:t>
            </a:r>
            <a:r>
              <a:rPr lang="en-US" dirty="0" smtClean="0">
                <a:solidFill>
                  <a:srgbClr val="FF0000"/>
                </a:solidFill>
              </a:rPr>
              <a:t>Ender survives and </a:t>
            </a:r>
            <a:r>
              <a:rPr lang="en-US" dirty="0" smtClean="0"/>
              <a:t>learns that there’s always a way to get through those problems.</a:t>
            </a:r>
          </a:p>
          <a:p>
            <a:r>
              <a:rPr lang="en-US" dirty="0" smtClean="0">
                <a:solidFill>
                  <a:srgbClr val="FF0000"/>
                </a:solidFill>
              </a:rPr>
              <a:t>6 years old</a:t>
            </a:r>
            <a:r>
              <a:rPr lang="en-US" dirty="0" smtClean="0"/>
              <a:t> at the beginning. </a:t>
            </a:r>
          </a:p>
          <a:p>
            <a:r>
              <a:rPr lang="en-US" dirty="0" smtClean="0"/>
              <a:t>Has </a:t>
            </a:r>
            <a:r>
              <a:rPr lang="en-US" dirty="0" smtClean="0">
                <a:solidFill>
                  <a:srgbClr val="FF0000"/>
                </a:solidFill>
              </a:rPr>
              <a:t>2 older siblings – Peter and Valentine</a:t>
            </a:r>
          </a:p>
          <a:p>
            <a:pPr marL="0" indent="0">
              <a:buNone/>
            </a:pPr>
            <a:endParaRPr lang="en-US" dirty="0" smtClean="0"/>
          </a:p>
          <a:p>
            <a:pPr marL="0" indent="0">
              <a:buNone/>
            </a:pPr>
            <a:endParaRPr lang="en-US" dirty="0" smtClean="0"/>
          </a:p>
          <a:p>
            <a:pPr marL="0" indent="0">
              <a:buNone/>
            </a:pPr>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36673944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Peter and Valentine</a:t>
            </a:r>
            <a:endParaRPr lang="en-US" dirty="0"/>
          </a:p>
        </p:txBody>
      </p:sp>
      <p:sp>
        <p:nvSpPr>
          <p:cNvPr id="3" name="Content Placeholder 2"/>
          <p:cNvSpPr>
            <a:spLocks noGrp="1"/>
          </p:cNvSpPr>
          <p:nvPr>
            <p:ph idx="1"/>
          </p:nvPr>
        </p:nvSpPr>
        <p:spPr/>
        <p:txBody>
          <a:bodyPr>
            <a:normAutofit/>
          </a:bodyPr>
          <a:lstStyle/>
          <a:p>
            <a:r>
              <a:rPr lang="en-US" dirty="0"/>
              <a:t>So Peter is a model for what Ender shouldn’t be because </a:t>
            </a:r>
            <a:r>
              <a:rPr lang="en-US" dirty="0">
                <a:solidFill>
                  <a:srgbClr val="FF0000"/>
                </a:solidFill>
              </a:rPr>
              <a:t>Peter lacks Ender’s great ability to car</a:t>
            </a:r>
            <a:r>
              <a:rPr lang="en-US" dirty="0"/>
              <a:t>e about the feelings of others. That might make Peter a fine soldier, but not a great leader.</a:t>
            </a:r>
          </a:p>
          <a:p>
            <a:r>
              <a:rPr lang="en-US" dirty="0"/>
              <a:t>And Val is, in some ways, a model for what Ender can’t afford to be – she’s the </a:t>
            </a:r>
            <a:r>
              <a:rPr lang="en-US" dirty="0">
                <a:solidFill>
                  <a:srgbClr val="FF0000"/>
                </a:solidFill>
              </a:rPr>
              <a:t>incredibly caring and loving</a:t>
            </a:r>
            <a:r>
              <a:rPr lang="en-US" dirty="0"/>
              <a:t> one. She might make a fine leader, but she wouldn’t be a leader in a war. Which is all kind of hinted in her name: after all, Valentine is a name associated with love. (And chocolates for some reason.)</a:t>
            </a:r>
          </a:p>
        </p:txBody>
      </p:sp>
    </p:spTree>
    <p:extLst>
      <p:ext uri="{BB962C8B-B14F-4D97-AF65-F5344CB8AC3E}">
        <p14:creationId xmlns:p14="http://schemas.microsoft.com/office/powerpoint/2010/main" val="1150065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Colonel Graff</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Graff has faith </a:t>
            </a:r>
            <a:r>
              <a:rPr lang="en-US" dirty="0"/>
              <a:t>in Ender and, although he manipulates Ender, he also loves him. </a:t>
            </a:r>
            <a:endParaRPr lang="en-US" dirty="0" smtClean="0"/>
          </a:p>
          <a:p>
            <a:r>
              <a:rPr lang="en-US" dirty="0" smtClean="0">
                <a:solidFill>
                  <a:srgbClr val="FF0000"/>
                </a:solidFill>
              </a:rPr>
              <a:t>Graff </a:t>
            </a:r>
            <a:r>
              <a:rPr lang="en-US" dirty="0">
                <a:solidFill>
                  <a:srgbClr val="FF0000"/>
                </a:solidFill>
              </a:rPr>
              <a:t>is the head of the Battle School</a:t>
            </a:r>
            <a:r>
              <a:rPr lang="en-US" dirty="0"/>
              <a:t> until Ender leaves, at which time he accompanies him until he passes off the training of Ender to </a:t>
            </a:r>
            <a:r>
              <a:rPr lang="en-US" dirty="0" err="1"/>
              <a:t>Mazer</a:t>
            </a:r>
            <a:r>
              <a:rPr lang="en-US" dirty="0"/>
              <a:t> Rackham. </a:t>
            </a:r>
            <a:endParaRPr lang="en-US" dirty="0" smtClean="0"/>
          </a:p>
          <a:p>
            <a:r>
              <a:rPr lang="en-US" dirty="0" smtClean="0"/>
              <a:t>He </a:t>
            </a:r>
            <a:r>
              <a:rPr lang="en-US" dirty="0"/>
              <a:t>is one of the few characters who at various times allows Ender to act like the child he is, although Graff also demands much of Ender. </a:t>
            </a:r>
            <a:endParaRPr lang="en-US" dirty="0" smtClean="0"/>
          </a:p>
          <a:p>
            <a:r>
              <a:rPr lang="en-US" dirty="0" smtClean="0"/>
              <a:t>He </a:t>
            </a:r>
            <a:r>
              <a:rPr lang="en-US" dirty="0"/>
              <a:t>is put on trial after the </a:t>
            </a:r>
            <a:r>
              <a:rPr lang="en-US" dirty="0" smtClean="0"/>
              <a:t>war for crimes committed under his watch. </a:t>
            </a:r>
            <a:endParaRPr lang="en-US" dirty="0"/>
          </a:p>
        </p:txBody>
      </p:sp>
    </p:spTree>
    <p:extLst>
      <p:ext uri="{BB962C8B-B14F-4D97-AF65-F5344CB8AC3E}">
        <p14:creationId xmlns:p14="http://schemas.microsoft.com/office/powerpoint/2010/main" val="105253223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TotalTime>
  <Words>1040</Words>
  <Application>Microsoft Macintosh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Apothecary</vt:lpstr>
      <vt:lpstr>Ender’s Game</vt:lpstr>
      <vt:lpstr>To start…</vt:lpstr>
      <vt:lpstr>Ender’s Game</vt:lpstr>
      <vt:lpstr>About the author: Orson Scott Card</vt:lpstr>
      <vt:lpstr>About the book…..</vt:lpstr>
      <vt:lpstr>More about the book</vt:lpstr>
      <vt:lpstr>About Ender</vt:lpstr>
      <vt:lpstr>Peter and Valentine</vt:lpstr>
      <vt:lpstr>Colonel Graff</vt:lpstr>
      <vt:lpstr>Major Anderson</vt:lpstr>
      <vt:lpstr>Major Rackham </vt:lpstr>
      <vt:lpstr>About Ender’s World </vt:lpstr>
      <vt:lpstr>Themes</vt:lpstr>
      <vt:lpstr>As you read remember</vt:lpstr>
    </vt:vector>
  </TitlesOfParts>
  <Company>Alliance College-Ready Public Schools-MASS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Ender’s Game</dc:title>
  <dc:creator>Kenda Haro</dc:creator>
  <cp:lastModifiedBy>Kenda Haro</cp:lastModifiedBy>
  <cp:revision>10</cp:revision>
  <dcterms:created xsi:type="dcterms:W3CDTF">2014-11-17T21:02:03Z</dcterms:created>
  <dcterms:modified xsi:type="dcterms:W3CDTF">2014-11-19T21:25:17Z</dcterms:modified>
</cp:coreProperties>
</file>