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6" r:id="rId2"/>
    <p:sldId id="258" r:id="rId3"/>
    <p:sldId id="259" r:id="rId4"/>
    <p:sldId id="262" r:id="rId5"/>
    <p:sldId id="257"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80" r:id="rId23"/>
    <p:sldId id="279" r:id="rId24"/>
    <p:sldId id="281" r:id="rId25"/>
    <p:sldId id="283" r:id="rId26"/>
    <p:sldId id="282" r:id="rId27"/>
    <p:sldId id="284"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6" d="100"/>
          <a:sy n="46" d="100"/>
        </p:scale>
        <p:origin x="-196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0899F40-6883-9646-84EB-6DD9CE1189ED}" type="datetimeFigureOut">
              <a:rPr lang="en-US" smtClean="0"/>
              <a:t>9/25/14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41615-0DB8-5A45-A4E1-ABBDA8228D3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899F40-6883-9646-84EB-6DD9CE1189ED}" type="datetimeFigureOut">
              <a:rPr lang="en-US" smtClean="0"/>
              <a:t>9/25/14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41615-0DB8-5A45-A4E1-ABBDA8228D3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899F40-6883-9646-84EB-6DD9CE1189ED}" type="datetimeFigureOut">
              <a:rPr lang="en-US" smtClean="0"/>
              <a:t>9/25/14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41615-0DB8-5A45-A4E1-ABBDA8228D3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899F40-6883-9646-84EB-6DD9CE1189ED}" type="datetimeFigureOut">
              <a:rPr lang="en-US" smtClean="0"/>
              <a:t>9/25/14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41615-0DB8-5A45-A4E1-ABBDA8228D3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899F40-6883-9646-84EB-6DD9CE1189ED}" type="datetimeFigureOut">
              <a:rPr lang="en-US" smtClean="0"/>
              <a:t>9/25/14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41615-0DB8-5A45-A4E1-ABBDA8228D3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899F40-6883-9646-84EB-6DD9CE1189ED}" type="datetimeFigureOut">
              <a:rPr lang="en-US" smtClean="0"/>
              <a:t>9/25/14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A41615-0DB8-5A45-A4E1-ABBDA8228D3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899F40-6883-9646-84EB-6DD9CE1189ED}" type="datetimeFigureOut">
              <a:rPr lang="en-US" smtClean="0"/>
              <a:t>9/25/14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A41615-0DB8-5A45-A4E1-ABBDA8228D3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899F40-6883-9646-84EB-6DD9CE1189ED}" type="datetimeFigureOut">
              <a:rPr lang="en-US" smtClean="0"/>
              <a:t>9/25/14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A41615-0DB8-5A45-A4E1-ABBDA8228D3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899F40-6883-9646-84EB-6DD9CE1189ED}" type="datetimeFigureOut">
              <a:rPr lang="en-US" smtClean="0"/>
              <a:t>9/25/14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A41615-0DB8-5A45-A4E1-ABBDA8228D3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899F40-6883-9646-84EB-6DD9CE1189ED}" type="datetimeFigureOut">
              <a:rPr lang="en-US" smtClean="0"/>
              <a:t>9/25/14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A41615-0DB8-5A45-A4E1-ABBDA8228D3F}"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0899F40-6883-9646-84EB-6DD9CE1189ED}" type="datetimeFigureOut">
              <a:rPr lang="en-US" smtClean="0"/>
              <a:t>9/25/14</a:t>
            </a:fld>
            <a:endParaRPr lang="en-US"/>
          </a:p>
        </p:txBody>
      </p:sp>
      <p:sp>
        <p:nvSpPr>
          <p:cNvPr id="9" name="Slide Number Placeholder 8"/>
          <p:cNvSpPr>
            <a:spLocks noGrp="1"/>
          </p:cNvSpPr>
          <p:nvPr>
            <p:ph type="sldNum" sz="quarter" idx="11"/>
          </p:nvPr>
        </p:nvSpPr>
        <p:spPr/>
        <p:txBody>
          <a:bodyPr/>
          <a:lstStyle/>
          <a:p>
            <a:fld id="{E6A41615-0DB8-5A45-A4E1-ABBDA8228D3F}"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6A41615-0DB8-5A45-A4E1-ABBDA8228D3F}"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0899F40-6883-9646-84EB-6DD9CE1189ED}" type="datetimeFigureOut">
              <a:rPr lang="en-US" smtClean="0"/>
              <a:t>9/25/14</a:t>
            </a:fld>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ommoncore9.weebly.co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3765"/>
            <a:ext cx="7772400" cy="2916685"/>
          </a:xfrm>
        </p:spPr>
        <p:txBody>
          <a:bodyPr>
            <a:normAutofit fontScale="90000"/>
          </a:bodyPr>
          <a:lstStyle/>
          <a:p>
            <a:r>
              <a:rPr lang="en-US" dirty="0" smtClean="0"/>
              <a:t/>
            </a:r>
            <a:br>
              <a:rPr lang="en-US" dirty="0" smtClean="0"/>
            </a:br>
            <a:r>
              <a:rPr lang="en-US" dirty="0"/>
              <a:t/>
            </a:r>
            <a:br>
              <a:rPr lang="en-US" dirty="0"/>
            </a:br>
            <a:r>
              <a:rPr lang="en-US" dirty="0" smtClean="0"/>
              <a:t>Common Core English 9</a:t>
            </a:r>
            <a:endParaRPr lang="en-US" dirty="0"/>
          </a:p>
        </p:txBody>
      </p:sp>
      <p:sp>
        <p:nvSpPr>
          <p:cNvPr id="3" name="Subtitle 2"/>
          <p:cNvSpPr>
            <a:spLocks noGrp="1"/>
          </p:cNvSpPr>
          <p:nvPr>
            <p:ph type="subTitle" idx="1"/>
          </p:nvPr>
        </p:nvSpPr>
        <p:spPr/>
        <p:txBody>
          <a:bodyPr>
            <a:normAutofit/>
          </a:bodyPr>
          <a:lstStyle/>
          <a:p>
            <a:r>
              <a:rPr lang="en-US" dirty="0" smtClean="0"/>
              <a:t>Please take a syllabus for your class, take out your homework and a sheet of paper. </a:t>
            </a:r>
          </a:p>
        </p:txBody>
      </p:sp>
    </p:spTree>
    <p:extLst>
      <p:ext uri="{BB962C8B-B14F-4D97-AF65-F5344CB8AC3E}">
        <p14:creationId xmlns:p14="http://schemas.microsoft.com/office/powerpoint/2010/main" val="254744751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#6</a:t>
            </a:r>
            <a:endParaRPr lang="en-US" dirty="0"/>
          </a:p>
        </p:txBody>
      </p:sp>
      <p:sp>
        <p:nvSpPr>
          <p:cNvPr id="3" name="Content Placeholder 2"/>
          <p:cNvSpPr>
            <a:spLocks noGrp="1"/>
          </p:cNvSpPr>
          <p:nvPr>
            <p:ph idx="1"/>
          </p:nvPr>
        </p:nvSpPr>
        <p:spPr/>
        <p:txBody>
          <a:bodyPr/>
          <a:lstStyle/>
          <a:p>
            <a:r>
              <a:rPr lang="en-US" dirty="0" smtClean="0"/>
              <a:t> Independently write to the best of your ability a detailed response to </a:t>
            </a:r>
            <a:r>
              <a:rPr lang="en-US" smtClean="0"/>
              <a:t>the following:</a:t>
            </a:r>
          </a:p>
          <a:p>
            <a:endParaRPr lang="en-US" dirty="0"/>
          </a:p>
          <a:p>
            <a:pPr marL="342900" indent="-342900">
              <a:buFontTx/>
              <a:buChar char="•"/>
            </a:pPr>
            <a:r>
              <a:rPr lang="en-US" dirty="0" smtClean="0"/>
              <a:t>Define what a friend is.</a:t>
            </a:r>
          </a:p>
          <a:p>
            <a:pPr marL="342900" indent="-342900">
              <a:buFontTx/>
              <a:buChar char="•"/>
            </a:pPr>
            <a:r>
              <a:rPr lang="en-US" dirty="0" smtClean="0"/>
              <a:t>What are some examples of the types of acts we do for a friend?</a:t>
            </a:r>
          </a:p>
          <a:p>
            <a:pPr marL="342900" indent="-342900">
              <a:buFontTx/>
              <a:buChar char="•"/>
            </a:pPr>
            <a:r>
              <a:rPr lang="en-US" dirty="0" smtClean="0"/>
              <a:t>Give an example of something you have done for a friend. </a:t>
            </a:r>
          </a:p>
          <a:p>
            <a:pPr marL="342900" indent="-342900">
              <a:buFontTx/>
              <a:buChar char="•"/>
            </a:pPr>
            <a:endParaRPr lang="en-US" dirty="0"/>
          </a:p>
        </p:txBody>
      </p:sp>
    </p:spTree>
    <p:extLst>
      <p:ext uri="{BB962C8B-B14F-4D97-AF65-F5344CB8AC3E}">
        <p14:creationId xmlns:p14="http://schemas.microsoft.com/office/powerpoint/2010/main" val="109661865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#7 </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dirty="0" smtClean="0"/>
              <a:t>Leave your things on your chair. </a:t>
            </a:r>
          </a:p>
          <a:p>
            <a:pPr marL="457200" indent="-457200">
              <a:buFont typeface="+mj-lt"/>
              <a:buAutoNum type="arabicPeriod"/>
            </a:pPr>
            <a:r>
              <a:rPr lang="en-US" dirty="0" smtClean="0"/>
              <a:t>We will be taking your ID pictures.</a:t>
            </a:r>
          </a:p>
          <a:p>
            <a:pPr marL="457200" indent="-457200">
              <a:buFont typeface="+mj-lt"/>
              <a:buAutoNum type="arabicPeriod"/>
            </a:pPr>
            <a:r>
              <a:rPr lang="en-US" dirty="0" smtClean="0"/>
              <a:t>When you are done, you will wait for me against the walls of the hallway between the gym doors and the first door. DO NOT make me tell you to stay in that area or to not disrupt other classes. If you need to drink water or use the bathroom, you will have to wait. </a:t>
            </a:r>
          </a:p>
          <a:p>
            <a:pPr marL="457200" indent="-457200">
              <a:buFont typeface="+mj-lt"/>
              <a:buAutoNum type="arabicPeriod"/>
            </a:pPr>
            <a:r>
              <a:rPr lang="en-US" dirty="0" smtClean="0"/>
              <a:t>Coming back to class we will be working on writing a short narrative about friendship: </a:t>
            </a:r>
          </a:p>
          <a:p>
            <a:pPr marL="342900" indent="-342900">
              <a:buFont typeface="Arial"/>
              <a:buChar char="•"/>
            </a:pPr>
            <a:r>
              <a:rPr lang="en-US" dirty="0" smtClean="0"/>
              <a:t>Describe a time when you or someone showed their true colors (to show you who you really are). </a:t>
            </a:r>
          </a:p>
          <a:p>
            <a:endParaRPr lang="en-US" dirty="0" smtClean="0"/>
          </a:p>
          <a:p>
            <a:pPr marL="457200" indent="-457200">
              <a:buFont typeface="+mj-lt"/>
              <a:buAutoNum type="arabicPeriod"/>
            </a:pPr>
            <a:endParaRPr lang="en-US" dirty="0" smtClean="0"/>
          </a:p>
          <a:p>
            <a:endParaRPr lang="en-US" dirty="0"/>
          </a:p>
        </p:txBody>
      </p:sp>
    </p:spTree>
    <p:extLst>
      <p:ext uri="{BB962C8B-B14F-4D97-AF65-F5344CB8AC3E}">
        <p14:creationId xmlns:p14="http://schemas.microsoft.com/office/powerpoint/2010/main" val="250245058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#8</a:t>
            </a:r>
            <a:endParaRPr lang="en-US" dirty="0"/>
          </a:p>
        </p:txBody>
      </p:sp>
      <p:sp>
        <p:nvSpPr>
          <p:cNvPr id="3" name="Content Placeholder 2"/>
          <p:cNvSpPr>
            <a:spLocks noGrp="1"/>
          </p:cNvSpPr>
          <p:nvPr>
            <p:ph idx="1"/>
          </p:nvPr>
        </p:nvSpPr>
        <p:spPr>
          <a:xfrm>
            <a:off x="440993" y="2084294"/>
            <a:ext cx="8255399" cy="3639670"/>
          </a:xfrm>
        </p:spPr>
        <p:txBody>
          <a:bodyPr>
            <a:normAutofit fontScale="92500" lnSpcReduction="20000"/>
          </a:bodyPr>
          <a:lstStyle/>
          <a:p>
            <a:r>
              <a:rPr lang="en-US" dirty="0" smtClean="0"/>
              <a:t>A </a:t>
            </a:r>
            <a:r>
              <a:rPr lang="en-US" dirty="0" err="1" smtClean="0"/>
              <a:t>Lexile</a:t>
            </a:r>
            <a:r>
              <a:rPr lang="en-US" dirty="0" smtClean="0"/>
              <a:t> </a:t>
            </a:r>
            <a:r>
              <a:rPr lang="en-US" dirty="0" err="1" smtClean="0"/>
              <a:t>Levelset</a:t>
            </a:r>
            <a:r>
              <a:rPr lang="en-US" dirty="0" smtClean="0"/>
              <a:t> score is a numerical score given to you when you take the </a:t>
            </a:r>
            <a:r>
              <a:rPr lang="en-US" dirty="0" err="1" smtClean="0"/>
              <a:t>Lexile</a:t>
            </a:r>
            <a:r>
              <a:rPr lang="en-US" dirty="0" smtClean="0"/>
              <a:t> </a:t>
            </a:r>
            <a:r>
              <a:rPr lang="en-US" dirty="0" err="1" smtClean="0"/>
              <a:t>Levelset</a:t>
            </a:r>
            <a:r>
              <a:rPr lang="en-US" dirty="0" smtClean="0"/>
              <a:t> test, a reading comprehension diagnostic. </a:t>
            </a:r>
          </a:p>
          <a:p>
            <a:r>
              <a:rPr lang="en-US" dirty="0" smtClean="0"/>
              <a:t>Today, some of you might take your very first test. This score, whether it is your first or not will be used by the school to determine what grade level you are reading at. You will be given a goal based on your score to reach by the end of the school year. </a:t>
            </a:r>
          </a:p>
          <a:p>
            <a:pPr>
              <a:buFont typeface="+mj-lt"/>
              <a:buAutoNum type="arabicPeriod"/>
            </a:pPr>
            <a:r>
              <a:rPr lang="en-US" dirty="0" smtClean="0"/>
              <a:t>So, do you like to read? Why or why not?</a:t>
            </a:r>
          </a:p>
          <a:p>
            <a:pPr>
              <a:buFont typeface="+mj-lt"/>
              <a:buAutoNum type="arabicPeriod"/>
            </a:pPr>
            <a:r>
              <a:rPr lang="en-US" dirty="0"/>
              <a:t>W</a:t>
            </a:r>
            <a:r>
              <a:rPr lang="en-US" dirty="0" smtClean="0"/>
              <a:t>hat are some ways that YOU can improve/practice your reading skills? Especially if you said no to question #1. </a:t>
            </a:r>
          </a:p>
          <a:p>
            <a:pPr>
              <a:buFont typeface="+mj-lt"/>
              <a:buAutoNum type="arabicPeriod"/>
            </a:pPr>
            <a:r>
              <a:rPr lang="en-US" dirty="0" smtClean="0"/>
              <a:t>And, what do you like to read? Outside of school. </a:t>
            </a:r>
          </a:p>
          <a:p>
            <a:pPr>
              <a:buFont typeface="+mj-lt"/>
              <a:buAutoNum type="arabicPeriod"/>
            </a:pPr>
            <a:r>
              <a:rPr lang="en-US" dirty="0" smtClean="0"/>
              <a:t>Have you ever taken a </a:t>
            </a:r>
            <a:r>
              <a:rPr lang="en-US" dirty="0" err="1" smtClean="0"/>
              <a:t>Lexile</a:t>
            </a:r>
            <a:r>
              <a:rPr lang="en-US" dirty="0" smtClean="0"/>
              <a:t> test? (yes or no) Or any other reading test? Which?(Don</a:t>
            </a:r>
            <a:r>
              <a:rPr lang="fr-FR" dirty="0" smtClean="0"/>
              <a:t>’</a:t>
            </a:r>
            <a:r>
              <a:rPr lang="en-US" dirty="0" smtClean="0"/>
              <a:t>t worry if you do not </a:t>
            </a:r>
            <a:r>
              <a:rPr lang="en-US" dirty="0" err="1" smtClean="0"/>
              <a:t>rememeber</a:t>
            </a:r>
            <a:r>
              <a:rPr lang="en-US" dirty="0" smtClean="0"/>
              <a:t>)</a:t>
            </a:r>
            <a:endParaRPr lang="en-US" dirty="0"/>
          </a:p>
        </p:txBody>
      </p:sp>
    </p:spTree>
    <p:extLst>
      <p:ext uri="{BB962C8B-B14F-4D97-AF65-F5344CB8AC3E}">
        <p14:creationId xmlns:p14="http://schemas.microsoft.com/office/powerpoint/2010/main" val="40610185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Lexile</a:t>
            </a:r>
            <a:r>
              <a:rPr lang="en-US" dirty="0" smtClean="0"/>
              <a:t> </a:t>
            </a:r>
            <a:r>
              <a:rPr lang="en-US" dirty="0" err="1" smtClean="0"/>
              <a:t>Levelset</a:t>
            </a:r>
            <a:r>
              <a:rPr lang="en-US" dirty="0" smtClean="0"/>
              <a:t> Test</a:t>
            </a:r>
            <a:endParaRPr lang="en-US" dirty="0"/>
          </a:p>
        </p:txBody>
      </p:sp>
      <p:sp>
        <p:nvSpPr>
          <p:cNvPr id="3" name="Content Placeholder 2"/>
          <p:cNvSpPr>
            <a:spLocks noGrp="1"/>
          </p:cNvSpPr>
          <p:nvPr>
            <p:ph idx="1"/>
          </p:nvPr>
        </p:nvSpPr>
        <p:spPr>
          <a:xfrm>
            <a:off x="564471" y="1752601"/>
            <a:ext cx="8149559" cy="4686422"/>
          </a:xfrm>
        </p:spPr>
        <p:txBody>
          <a:bodyPr>
            <a:normAutofit/>
          </a:bodyPr>
          <a:lstStyle/>
          <a:p>
            <a:pPr>
              <a:buFont typeface="+mj-lt"/>
              <a:buAutoNum type="arabicPeriod"/>
            </a:pPr>
            <a:r>
              <a:rPr lang="en-US" dirty="0" smtClean="0"/>
              <a:t>Use the handout for COMMON CORE 9 on your table and LOOK for your </a:t>
            </a:r>
            <a:r>
              <a:rPr lang="en-US" b="1" dirty="0" smtClean="0"/>
              <a:t>username and password</a:t>
            </a:r>
            <a:r>
              <a:rPr lang="en-US" dirty="0" smtClean="0"/>
              <a:t>, write it in your agenda under todays date – August 19. </a:t>
            </a:r>
          </a:p>
          <a:p>
            <a:pPr>
              <a:buFont typeface="+mj-lt"/>
              <a:buAutoNum type="arabicPeriod"/>
            </a:pPr>
            <a:r>
              <a:rPr lang="en-US" dirty="0" smtClean="0"/>
              <a:t>Get a computer, and open it. </a:t>
            </a:r>
            <a:endParaRPr lang="en-US" dirty="0"/>
          </a:p>
          <a:p>
            <a:pPr>
              <a:buAutoNum type="alphaLcPeriod"/>
            </a:pPr>
            <a:r>
              <a:rPr lang="en-US" dirty="0" smtClean="0"/>
              <a:t>If it asks you to choose, pick a user STUDENT. Password is: titans3. </a:t>
            </a:r>
          </a:p>
          <a:p>
            <a:pPr>
              <a:buAutoNum type="alphaLcPeriod"/>
            </a:pPr>
            <a:r>
              <a:rPr lang="en-US" dirty="0" smtClean="0"/>
              <a:t>Check the internet antennae at the top bar, it should say Alliance MASS. </a:t>
            </a:r>
          </a:p>
          <a:p>
            <a:pPr marL="0" indent="0">
              <a:buNone/>
            </a:pPr>
            <a:r>
              <a:rPr lang="en-US" dirty="0" smtClean="0"/>
              <a:t>3. Type, Achieve 3000 in the URL (bar where internet addresses go)</a:t>
            </a:r>
          </a:p>
          <a:p>
            <a:pPr marL="0" indent="0">
              <a:buNone/>
            </a:pPr>
            <a:r>
              <a:rPr lang="en-US" dirty="0" smtClean="0"/>
              <a:t>4. Log in using the information from #1. Next, choose HARO for your class </a:t>
            </a:r>
            <a:r>
              <a:rPr lang="en-US" b="1" dirty="0" smtClean="0"/>
              <a:t>AND WAIT! We will all start together. </a:t>
            </a:r>
          </a:p>
          <a:p>
            <a:pPr marL="0" indent="0">
              <a:buNone/>
            </a:pPr>
            <a:r>
              <a:rPr lang="en-US" b="1" dirty="0" smtClean="0"/>
              <a:t>*If you transferred from another teacher’s class, you will not be on the list. Come talk to me for your information. </a:t>
            </a:r>
            <a:endParaRPr lang="en-US" dirty="0" smtClean="0"/>
          </a:p>
        </p:txBody>
      </p:sp>
    </p:spTree>
    <p:extLst>
      <p:ext uri="{BB962C8B-B14F-4D97-AF65-F5344CB8AC3E}">
        <p14:creationId xmlns:p14="http://schemas.microsoft.com/office/powerpoint/2010/main" val="32407643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Quiet &amp; Independent Activity</a:t>
            </a:r>
            <a:endParaRPr lang="en-US" dirty="0"/>
          </a:p>
        </p:txBody>
      </p:sp>
      <p:sp>
        <p:nvSpPr>
          <p:cNvPr id="3" name="Content Placeholder 2"/>
          <p:cNvSpPr>
            <a:spLocks noGrp="1"/>
          </p:cNvSpPr>
          <p:nvPr>
            <p:ph idx="1"/>
          </p:nvPr>
        </p:nvSpPr>
        <p:spPr/>
        <p:txBody>
          <a:bodyPr>
            <a:normAutofit fontScale="92500" lnSpcReduction="20000"/>
          </a:bodyPr>
          <a:lstStyle/>
          <a:p>
            <a:pPr marL="114300" indent="0">
              <a:buNone/>
            </a:pPr>
            <a:r>
              <a:rPr lang="en-US" dirty="0" smtClean="0"/>
              <a:t>Using your </a:t>
            </a:r>
            <a:r>
              <a:rPr lang="en-US" dirty="0" err="1" smtClean="0"/>
              <a:t>iPad</a:t>
            </a:r>
            <a:r>
              <a:rPr lang="en-US" dirty="0" smtClean="0"/>
              <a:t> or laptop, go to:</a:t>
            </a:r>
          </a:p>
          <a:p>
            <a:pPr marL="114300" indent="0">
              <a:buNone/>
            </a:pPr>
            <a:r>
              <a:rPr lang="en-US" dirty="0">
                <a:hlinkClick r:id="rId2"/>
              </a:rPr>
              <a:t>http://commoncore9.</a:t>
            </a:r>
            <a:r>
              <a:rPr lang="en-US" dirty="0" smtClean="0">
                <a:hlinkClick r:id="rId2"/>
              </a:rPr>
              <a:t>weebly.com</a:t>
            </a:r>
            <a:r>
              <a:rPr lang="en-US" dirty="0" smtClean="0"/>
              <a:t> </a:t>
            </a:r>
          </a:p>
          <a:p>
            <a:pPr marL="114300" indent="0">
              <a:buNone/>
            </a:pPr>
            <a:endParaRPr lang="en-US" dirty="0"/>
          </a:p>
          <a:p>
            <a:pPr marL="114300" indent="0">
              <a:buNone/>
            </a:pPr>
            <a:r>
              <a:rPr lang="en-US" b="1" dirty="0" smtClean="0"/>
              <a:t>CLICK ON THE LEFT HAND BARS TO OPEN THE MENU </a:t>
            </a:r>
            <a:r>
              <a:rPr lang="en-US" b="1" dirty="0" smtClean="0">
                <a:sym typeface="Wingdings"/>
              </a:rPr>
              <a:t> </a:t>
            </a:r>
            <a:endParaRPr lang="en-US" b="1" dirty="0" smtClean="0"/>
          </a:p>
          <a:p>
            <a:pPr marL="114300" indent="0">
              <a:buNone/>
            </a:pPr>
            <a:endParaRPr lang="en-US" dirty="0" smtClean="0"/>
          </a:p>
          <a:p>
            <a:pPr marL="571500" indent="-457200">
              <a:buAutoNum type="arabicPeriod"/>
            </a:pPr>
            <a:r>
              <a:rPr lang="en-US" dirty="0" smtClean="0"/>
              <a:t>Read the directions for the </a:t>
            </a:r>
            <a:r>
              <a:rPr lang="en-US" i="1" dirty="0" smtClean="0"/>
              <a:t>Of Mice and Men </a:t>
            </a:r>
            <a:r>
              <a:rPr lang="en-US" dirty="0" smtClean="0"/>
              <a:t>anticipation guide. </a:t>
            </a:r>
          </a:p>
          <a:p>
            <a:pPr marL="571500" indent="-457200">
              <a:buAutoNum type="arabicPeriod"/>
            </a:pPr>
            <a:r>
              <a:rPr lang="en-US" dirty="0" smtClean="0"/>
              <a:t>Answer on a sheet of paper, the answers will be collected the next class. </a:t>
            </a:r>
          </a:p>
          <a:p>
            <a:pPr marL="571500" indent="-457200">
              <a:buFont typeface="Arial" pitchFamily="34" charset="0"/>
              <a:buAutoNum type="arabicPeriod"/>
            </a:pPr>
            <a:r>
              <a:rPr lang="en-US" dirty="0" smtClean="0"/>
              <a:t>Before you leave today, turn in your narrative writing assignment titled, “True Colors” – it should be ½ page or longer. </a:t>
            </a:r>
            <a:r>
              <a:rPr lang="en-US" b="1" dirty="0"/>
              <a:t>Describe a time when you or someone showed their true colors (to show you who you really are). </a:t>
            </a:r>
          </a:p>
          <a:p>
            <a:pPr marL="571500" indent="-457200">
              <a:buAutoNum type="arabicPeriod"/>
            </a:pPr>
            <a:endParaRPr lang="en-US" dirty="0" smtClean="0"/>
          </a:p>
          <a:p>
            <a:pPr marL="571500" indent="-457200">
              <a:buAutoNum type="arabicPeriod"/>
            </a:pPr>
            <a:r>
              <a:rPr lang="en-US" dirty="0" smtClean="0"/>
              <a:t>If you finish your work early, you may go to other links on the class website. By next week, you should watch and </a:t>
            </a:r>
            <a:r>
              <a:rPr lang="en-US" dirty="0"/>
              <a:t>take notes </a:t>
            </a:r>
            <a:r>
              <a:rPr lang="en-US" dirty="0" smtClean="0"/>
              <a:t>all the OMAM 60Second Recap site. </a:t>
            </a:r>
            <a:endParaRPr lang="en-US" dirty="0"/>
          </a:p>
        </p:txBody>
      </p:sp>
    </p:spTree>
    <p:extLst>
      <p:ext uri="{BB962C8B-B14F-4D97-AF65-F5344CB8AC3E}">
        <p14:creationId xmlns:p14="http://schemas.microsoft.com/office/powerpoint/2010/main" val="262721904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9</a:t>
            </a:r>
            <a:endParaRPr lang="en-US" dirty="0"/>
          </a:p>
        </p:txBody>
      </p:sp>
      <p:sp>
        <p:nvSpPr>
          <p:cNvPr id="3" name="Content Placeholder 2"/>
          <p:cNvSpPr>
            <a:spLocks noGrp="1"/>
          </p:cNvSpPr>
          <p:nvPr>
            <p:ph idx="1"/>
          </p:nvPr>
        </p:nvSpPr>
        <p:spPr/>
        <p:txBody>
          <a:bodyPr/>
          <a:lstStyle/>
          <a:p>
            <a:pPr marL="114300" indent="0">
              <a:buNone/>
            </a:pPr>
            <a:r>
              <a:rPr lang="en-US" dirty="0" smtClean="0"/>
              <a:t>One of the themes in OMAM (Of Mice and Men) is the </a:t>
            </a:r>
            <a:r>
              <a:rPr lang="en-US" dirty="0"/>
              <a:t>"American </a:t>
            </a:r>
            <a:r>
              <a:rPr lang="en-US" dirty="0" smtClean="0"/>
              <a:t>dream," it has </a:t>
            </a:r>
            <a:r>
              <a:rPr lang="en-US" dirty="0"/>
              <a:t>powered the hopes and aspirations of Americans for generations</a:t>
            </a:r>
            <a:r>
              <a:rPr lang="en-US" dirty="0" smtClean="0"/>
              <a:t>.</a:t>
            </a:r>
          </a:p>
          <a:p>
            <a:pPr marL="114300" indent="0">
              <a:buNone/>
            </a:pPr>
            <a:r>
              <a:rPr lang="en-US" dirty="0" smtClean="0"/>
              <a:t>It </a:t>
            </a:r>
            <a:r>
              <a:rPr lang="en-US" dirty="0"/>
              <a:t>began as a </a:t>
            </a:r>
            <a:r>
              <a:rPr lang="en-US" dirty="0" smtClean="0"/>
              <a:t>simple, </a:t>
            </a:r>
            <a:r>
              <a:rPr lang="en-US" dirty="0"/>
              <a:t>but revolutionary </a:t>
            </a:r>
            <a:r>
              <a:rPr lang="en-US" dirty="0" smtClean="0"/>
              <a:t>idea: </a:t>
            </a:r>
            <a:r>
              <a:rPr lang="en-US" dirty="0"/>
              <a:t>each person has the right to pursue happiness, and the freedom to </a:t>
            </a:r>
            <a:r>
              <a:rPr lang="en-US" dirty="0" smtClean="0"/>
              <a:t>try </a:t>
            </a:r>
            <a:r>
              <a:rPr lang="en-US" dirty="0"/>
              <a:t>for a better life through hard work and </a:t>
            </a:r>
            <a:r>
              <a:rPr lang="en-US" dirty="0" smtClean="0"/>
              <a:t>effort. </a:t>
            </a:r>
          </a:p>
          <a:p>
            <a:pPr marL="114300" indent="0">
              <a:buNone/>
            </a:pPr>
            <a:endParaRPr lang="en-US" dirty="0" smtClean="0"/>
          </a:p>
          <a:p>
            <a:r>
              <a:rPr lang="en-US" dirty="0" smtClean="0"/>
              <a:t>What does the idea of the “American Dream” mean to you?  What things, events, or accomplishments do you think will make you happy in </a:t>
            </a:r>
            <a:r>
              <a:rPr lang="en-US" smtClean="0"/>
              <a:t>your lifetime?</a:t>
            </a:r>
            <a:endParaRPr lang="en-US" dirty="0" smtClean="0"/>
          </a:p>
          <a:p>
            <a:endParaRPr lang="en-US" dirty="0"/>
          </a:p>
          <a:p>
            <a:pPr marL="114300" indent="0">
              <a:buNone/>
            </a:pPr>
            <a:r>
              <a:rPr lang="en-US" dirty="0" smtClean="0"/>
              <a:t>You may write, use bullet points, make a bubble map or draw your thoughts. </a:t>
            </a:r>
          </a:p>
          <a:p>
            <a:endParaRPr lang="en-US" dirty="0"/>
          </a:p>
          <a:p>
            <a:pPr marL="114300" indent="0">
              <a:buNone/>
            </a:pPr>
            <a:endParaRPr lang="en-US" dirty="0" smtClean="0"/>
          </a:p>
        </p:txBody>
      </p:sp>
    </p:spTree>
    <p:extLst>
      <p:ext uri="{BB962C8B-B14F-4D97-AF65-F5344CB8AC3E}">
        <p14:creationId xmlns:p14="http://schemas.microsoft.com/office/powerpoint/2010/main" val="395644535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Hwk</a:t>
            </a:r>
            <a:r>
              <a:rPr lang="en-US" dirty="0" smtClean="0"/>
              <a:t> Check and Classwork:</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rgbClr val="FF0000"/>
                </a:solidFill>
              </a:rPr>
              <a:t>Homework:</a:t>
            </a:r>
            <a:endParaRPr lang="en-US" dirty="0">
              <a:solidFill>
                <a:srgbClr val="FF0000"/>
              </a:solidFill>
            </a:endParaRPr>
          </a:p>
          <a:p>
            <a:pPr marL="114300" indent="0">
              <a:buNone/>
            </a:pPr>
            <a:r>
              <a:rPr lang="en-US" dirty="0" smtClean="0"/>
              <a:t>1. American Dreams, use your warm-up idea and turn it into something larger. Use the 8.5 x 11 paper to expand your ideas (write, draw or bullet points – OR COMBINE ALL OF THESE). </a:t>
            </a:r>
          </a:p>
          <a:p>
            <a:pPr marL="114300" indent="0">
              <a:buNone/>
            </a:pPr>
            <a:r>
              <a:rPr lang="en-US" dirty="0" smtClean="0"/>
              <a:t>Check it tomorrow and due on Monday/Tuesday. </a:t>
            </a:r>
          </a:p>
          <a:p>
            <a:pPr marL="114300" indent="0">
              <a:buNone/>
            </a:pPr>
            <a:endParaRPr lang="en-US" dirty="0"/>
          </a:p>
          <a:p>
            <a:pPr marL="114300" indent="0">
              <a:buNone/>
            </a:pPr>
            <a:r>
              <a:rPr lang="en-US" dirty="0" smtClean="0"/>
              <a:t>2. Watch all the 60 Second Recap videos, #1-10. Take notes.</a:t>
            </a:r>
          </a:p>
          <a:p>
            <a:pPr marL="114300" indent="0">
              <a:buNone/>
            </a:pPr>
            <a:endParaRPr lang="en-US" dirty="0"/>
          </a:p>
          <a:p>
            <a:pPr marL="114300" indent="0">
              <a:buNone/>
            </a:pPr>
            <a:r>
              <a:rPr lang="en-US" dirty="0" smtClean="0">
                <a:solidFill>
                  <a:srgbClr val="FF0000"/>
                </a:solidFill>
              </a:rPr>
              <a:t>Classwork: </a:t>
            </a:r>
          </a:p>
          <a:p>
            <a:pPr marL="114300" indent="0">
              <a:buNone/>
            </a:pPr>
            <a:r>
              <a:rPr lang="en-US" dirty="0" smtClean="0"/>
              <a:t>Finish vocabulary. </a:t>
            </a:r>
          </a:p>
          <a:p>
            <a:pPr marL="571500" indent="-457200">
              <a:buAutoNum type="arabicPeriod"/>
            </a:pPr>
            <a:r>
              <a:rPr lang="en-US" dirty="0" smtClean="0"/>
              <a:t>Write the word and definition. </a:t>
            </a:r>
          </a:p>
          <a:p>
            <a:pPr marL="571500" indent="-457200">
              <a:buAutoNum type="arabicPeriod"/>
            </a:pPr>
            <a:r>
              <a:rPr lang="en-US" dirty="0" smtClean="0"/>
              <a:t>Write a sentence: </a:t>
            </a:r>
          </a:p>
          <a:p>
            <a:pPr marL="571500" indent="-457200">
              <a:buFont typeface="+mj-lt"/>
              <a:buAutoNum type="alphaLcPeriod"/>
            </a:pPr>
            <a:r>
              <a:rPr lang="en-US" dirty="0" smtClean="0"/>
              <a:t>Write a sentence using the word correctly. </a:t>
            </a:r>
          </a:p>
          <a:p>
            <a:pPr marL="571500" indent="-457200">
              <a:buFont typeface="+mj-lt"/>
              <a:buAutoNum type="alphaLcPeriod"/>
            </a:pPr>
            <a:r>
              <a:rPr lang="en-US" dirty="0" smtClean="0"/>
              <a:t>Find a synonym or antonym and write a sentence using one. </a:t>
            </a:r>
          </a:p>
          <a:p>
            <a:pPr marL="571500" indent="-457200">
              <a:buFont typeface="+mj-lt"/>
              <a:buAutoNum type="alphaLcPeriod"/>
            </a:pPr>
            <a:r>
              <a:rPr lang="en-US" dirty="0" smtClean="0"/>
              <a:t>Find the Spanish word and write a word in </a:t>
            </a:r>
            <a:r>
              <a:rPr lang="en-US" dirty="0"/>
              <a:t>S</a:t>
            </a:r>
            <a:r>
              <a:rPr lang="en-US" dirty="0" smtClean="0"/>
              <a:t>panish. </a:t>
            </a:r>
          </a:p>
          <a:p>
            <a:pPr marL="571500" indent="-457200">
              <a:buFont typeface="+mj-lt"/>
              <a:buAutoNum type="alphaLcPeriod"/>
            </a:pPr>
            <a:r>
              <a:rPr lang="en-US" dirty="0" smtClean="0"/>
              <a:t>Draw an image related or showing the word or its definition. </a:t>
            </a:r>
          </a:p>
          <a:p>
            <a:pPr marL="114300" indent="0">
              <a:buNone/>
            </a:pPr>
            <a:endParaRPr lang="en-US" dirty="0"/>
          </a:p>
          <a:p>
            <a:pPr marL="114300" indent="0">
              <a:buNone/>
            </a:pPr>
            <a:endParaRPr lang="en-US" dirty="0"/>
          </a:p>
        </p:txBody>
      </p:sp>
    </p:spTree>
    <p:extLst>
      <p:ext uri="{BB962C8B-B14F-4D97-AF65-F5344CB8AC3E}">
        <p14:creationId xmlns:p14="http://schemas.microsoft.com/office/powerpoint/2010/main" val="318115146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Warm Up # 10 – what can you say about this person. Write ½ page</a:t>
            </a:r>
            <a:r>
              <a:rPr lang="en-US" dirty="0" smtClean="0"/>
              <a:t>.  </a:t>
            </a:r>
            <a:endParaRPr lang="en-US" dirty="0"/>
          </a:p>
        </p:txBody>
      </p:sp>
      <p:pic>
        <p:nvPicPr>
          <p:cNvPr id="4" name="Content Placeholder 3"/>
          <p:cNvPicPr>
            <a:picLocks noGrp="1" noChangeAspect="1"/>
          </p:cNvPicPr>
          <p:nvPr>
            <p:ph idx="1"/>
          </p:nvPr>
        </p:nvPicPr>
        <p:blipFill>
          <a:blip r:embed="rId2"/>
          <a:srcRect l="-43371" r="-43371"/>
          <a:stretch>
            <a:fillRect/>
          </a:stretch>
        </p:blipFill>
        <p:spPr>
          <a:prstGeom prst="rect">
            <a:avLst/>
          </a:prstGeom>
        </p:spPr>
      </p:pic>
    </p:spTree>
    <p:extLst>
      <p:ext uri="{BB962C8B-B14F-4D97-AF65-F5344CB8AC3E}">
        <p14:creationId xmlns:p14="http://schemas.microsoft.com/office/powerpoint/2010/main" val="230561366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#11</a:t>
            </a:r>
            <a:endParaRPr lang="en-US" dirty="0"/>
          </a:p>
        </p:txBody>
      </p:sp>
      <p:sp>
        <p:nvSpPr>
          <p:cNvPr id="3" name="Content Placeholder 2"/>
          <p:cNvSpPr>
            <a:spLocks noGrp="1"/>
          </p:cNvSpPr>
          <p:nvPr>
            <p:ph idx="1"/>
          </p:nvPr>
        </p:nvSpPr>
        <p:spPr/>
        <p:txBody>
          <a:bodyPr/>
          <a:lstStyle/>
          <a:p>
            <a:r>
              <a:rPr lang="en-US" dirty="0" smtClean="0"/>
              <a:t>Write ½ a page in response to the following question:</a:t>
            </a:r>
          </a:p>
          <a:p>
            <a:endParaRPr lang="en-US" dirty="0"/>
          </a:p>
          <a:p>
            <a:pPr marL="114300" indent="0">
              <a:buNone/>
            </a:pPr>
            <a:r>
              <a:rPr lang="en-US" dirty="0" smtClean="0"/>
              <a:t>Should everyone be treated the same regardless of age, sex, intelligence and race? Explain why you think so or not. </a:t>
            </a:r>
          </a:p>
          <a:p>
            <a:pPr marL="114300" indent="0">
              <a:buNone/>
            </a:pPr>
            <a:endParaRPr lang="en-US" dirty="0"/>
          </a:p>
          <a:p>
            <a:pPr marL="114300" indent="0">
              <a:buNone/>
            </a:pPr>
            <a:endParaRPr lang="en-US" dirty="0" smtClean="0"/>
          </a:p>
        </p:txBody>
      </p:sp>
    </p:spTree>
    <p:extLst>
      <p:ext uri="{BB962C8B-B14F-4D97-AF65-F5344CB8AC3E}">
        <p14:creationId xmlns:p14="http://schemas.microsoft.com/office/powerpoint/2010/main" val="81601449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 13-14 </a:t>
            </a:r>
            <a:r>
              <a:rPr lang="en-US" dirty="0" err="1" smtClean="0"/>
              <a:t>Weebly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842805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 #2</a:t>
            </a:r>
            <a:endParaRPr lang="en-US" dirty="0"/>
          </a:p>
        </p:txBody>
      </p:sp>
      <p:sp>
        <p:nvSpPr>
          <p:cNvPr id="3" name="Content Placeholder 2"/>
          <p:cNvSpPr>
            <a:spLocks noGrp="1"/>
          </p:cNvSpPr>
          <p:nvPr>
            <p:ph idx="1"/>
          </p:nvPr>
        </p:nvSpPr>
        <p:spPr/>
        <p:txBody>
          <a:bodyPr/>
          <a:lstStyle/>
          <a:p>
            <a:r>
              <a:rPr lang="en-US" dirty="0" smtClean="0"/>
              <a:t>Locate in your syllabus the bathroom policy. </a:t>
            </a:r>
          </a:p>
          <a:p>
            <a:r>
              <a:rPr lang="en-US" dirty="0" smtClean="0"/>
              <a:t>Make any necessary plans to abide by it starting today. </a:t>
            </a:r>
          </a:p>
          <a:p>
            <a:r>
              <a:rPr lang="en-US" dirty="0" smtClean="0"/>
              <a:t>Label the prompt you would use first, second and third. </a:t>
            </a:r>
          </a:p>
          <a:p>
            <a:pPr marL="0" indent="0">
              <a:buNone/>
            </a:pPr>
            <a:endParaRPr lang="en-US" dirty="0"/>
          </a:p>
          <a:p>
            <a:pPr marL="0" indent="0">
              <a:buNone/>
            </a:pPr>
            <a:r>
              <a:rPr lang="en-US" dirty="0" smtClean="0"/>
              <a:t>*Notice there are only 3 prompts, thus only 3 opportunities to go to the bathroom. </a:t>
            </a:r>
          </a:p>
        </p:txBody>
      </p:sp>
    </p:spTree>
    <p:extLst>
      <p:ext uri="{BB962C8B-B14F-4D97-AF65-F5344CB8AC3E}">
        <p14:creationId xmlns:p14="http://schemas.microsoft.com/office/powerpoint/2010/main" val="26987459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#15</a:t>
            </a:r>
            <a:endParaRPr lang="en-US" dirty="0"/>
          </a:p>
        </p:txBody>
      </p:sp>
      <p:sp>
        <p:nvSpPr>
          <p:cNvPr id="3" name="Content Placeholder 2"/>
          <p:cNvSpPr>
            <a:spLocks noGrp="1"/>
          </p:cNvSpPr>
          <p:nvPr>
            <p:ph idx="1"/>
          </p:nvPr>
        </p:nvSpPr>
        <p:spPr/>
        <p:txBody>
          <a:bodyPr/>
          <a:lstStyle/>
          <a:p>
            <a:pPr marL="114300" indent="0">
              <a:buNone/>
            </a:pPr>
            <a:r>
              <a:rPr lang="en-US" dirty="0" smtClean="0"/>
              <a:t>Take out your homework:</a:t>
            </a:r>
          </a:p>
          <a:p>
            <a:pPr marL="571500" indent="-457200">
              <a:buAutoNum type="arabicPeriod"/>
            </a:pPr>
            <a:r>
              <a:rPr lang="en-US" dirty="0" smtClean="0"/>
              <a:t>Vocabulary </a:t>
            </a:r>
          </a:p>
          <a:p>
            <a:pPr marL="571500" indent="-457200">
              <a:buAutoNum type="arabicPeriod"/>
            </a:pPr>
            <a:r>
              <a:rPr lang="en-US" dirty="0" smtClean="0"/>
              <a:t>Finish reading OMAM Chapter 1 with notes in text. </a:t>
            </a:r>
          </a:p>
          <a:p>
            <a:pPr marL="114300" indent="0">
              <a:buNone/>
            </a:pPr>
            <a:endParaRPr lang="en-US" dirty="0" smtClean="0"/>
          </a:p>
          <a:p>
            <a:pPr marL="114300" indent="0">
              <a:buNone/>
            </a:pPr>
            <a:r>
              <a:rPr lang="en-US" dirty="0" smtClean="0"/>
              <a:t>WARM UP #15 :</a:t>
            </a:r>
          </a:p>
          <a:p>
            <a:pPr marL="114300" indent="0">
              <a:buNone/>
            </a:pPr>
            <a:r>
              <a:rPr lang="en-US"/>
              <a:t>What dream do George and Lennie share? </a:t>
            </a:r>
          </a:p>
          <a:p>
            <a:pPr marL="114300" indent="0">
              <a:buNone/>
            </a:pPr>
            <a:endParaRPr lang="en-US" dirty="0" smtClean="0"/>
          </a:p>
          <a:p>
            <a:pPr marL="114300" indent="0">
              <a:buNone/>
            </a:pPr>
            <a:endParaRPr lang="en-US" dirty="0"/>
          </a:p>
          <a:p>
            <a:pPr marL="114300" indent="0">
              <a:buNone/>
            </a:pPr>
            <a:endParaRPr lang="en-US" dirty="0"/>
          </a:p>
          <a:p>
            <a:pPr marL="114300" indent="0">
              <a:buNone/>
            </a:pPr>
            <a:r>
              <a:rPr lang="en-US" dirty="0" smtClean="0"/>
              <a:t>Review the notes format and analysis. </a:t>
            </a:r>
          </a:p>
        </p:txBody>
      </p:sp>
    </p:spTree>
    <p:extLst>
      <p:ext uri="{BB962C8B-B14F-4D97-AF65-F5344CB8AC3E}">
        <p14:creationId xmlns:p14="http://schemas.microsoft.com/office/powerpoint/2010/main" val="64295891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#16</a:t>
            </a:r>
            <a:endParaRPr lang="en-US" dirty="0"/>
          </a:p>
        </p:txBody>
      </p:sp>
      <p:sp>
        <p:nvSpPr>
          <p:cNvPr id="3" name="Content Placeholder 2"/>
          <p:cNvSpPr>
            <a:spLocks noGrp="1"/>
          </p:cNvSpPr>
          <p:nvPr>
            <p:ph idx="1"/>
          </p:nvPr>
        </p:nvSpPr>
        <p:spPr/>
        <p:txBody>
          <a:bodyPr>
            <a:normAutofit fontScale="92500" lnSpcReduction="20000"/>
          </a:bodyPr>
          <a:lstStyle/>
          <a:p>
            <a:pPr marL="114300" indent="0">
              <a:buNone/>
            </a:pPr>
            <a:r>
              <a:rPr lang="en-US" b="1" dirty="0" smtClean="0"/>
              <a:t>Where is your favorite place</a:t>
            </a:r>
          </a:p>
          <a:p>
            <a:pPr marL="114300" indent="0">
              <a:buNone/>
            </a:pPr>
            <a:r>
              <a:rPr lang="en-US" b="1" dirty="0" smtClean="0"/>
              <a:t> outdoors? </a:t>
            </a:r>
          </a:p>
          <a:p>
            <a:pPr marL="114300" indent="0">
              <a:buNone/>
            </a:pPr>
            <a:endParaRPr lang="en-US" b="1" dirty="0"/>
          </a:p>
          <a:p>
            <a:pPr marL="114300" indent="0">
              <a:buNone/>
            </a:pPr>
            <a:r>
              <a:rPr lang="en-US" b="1" dirty="0" smtClean="0"/>
              <a:t>Describe this place, what do you like about it, where is it? What memories do you have of going there?</a:t>
            </a:r>
          </a:p>
          <a:p>
            <a:pPr marL="114300" indent="0">
              <a:buNone/>
            </a:pPr>
            <a:endParaRPr lang="en-US" dirty="0"/>
          </a:p>
          <a:p>
            <a:pPr marL="114300" indent="0">
              <a:buNone/>
            </a:pPr>
            <a:endParaRPr lang="en-US" dirty="0" smtClean="0"/>
          </a:p>
          <a:p>
            <a:pPr marL="114300" indent="0">
              <a:buNone/>
            </a:pPr>
            <a:r>
              <a:rPr lang="en-US" dirty="0" smtClean="0"/>
              <a:t>Ms. Haro – </a:t>
            </a:r>
          </a:p>
          <a:p>
            <a:pPr marL="114300" indent="0">
              <a:buNone/>
            </a:pPr>
            <a:r>
              <a:rPr lang="en-US" dirty="0"/>
              <a:t> </a:t>
            </a:r>
            <a:r>
              <a:rPr lang="en-US" dirty="0" smtClean="0"/>
              <a:t>  My favorite place in the summer is not the beach, but the Sequoia National Park forest where we stayed </a:t>
            </a:r>
            <a:r>
              <a:rPr lang="en-US" smtClean="0"/>
              <a:t>at the </a:t>
            </a:r>
            <a:r>
              <a:rPr lang="en-US" dirty="0" err="1" smtClean="0"/>
              <a:t>Potwisha</a:t>
            </a:r>
            <a:r>
              <a:rPr lang="en-US" dirty="0" smtClean="0"/>
              <a:t> campground. I have many memories of going camping over the years, with my family, friends, and cousins. My favorite spot has to be a giant rock that stood beside a small waterfall surrounded by trees near the Merced River in the Sequoia National Park – I used to get super tired swimming in the cold water, so I would lay on the warm rocks to take a nap. My parents would wake me up and then we would eat, play games and start a fire  – we spent our days having fun in the forest every summer. </a:t>
            </a:r>
            <a:endParaRPr lang="en-US" dirty="0"/>
          </a:p>
        </p:txBody>
      </p:sp>
      <p:pic>
        <p:nvPicPr>
          <p:cNvPr id="5" name="Picture 4" descr="Screen Shot 2014-09-08 at 1.29.44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0666" y="337544"/>
            <a:ext cx="4764365" cy="2160187"/>
          </a:xfrm>
          <a:prstGeom prst="rect">
            <a:avLst/>
          </a:prstGeom>
        </p:spPr>
      </p:pic>
    </p:spTree>
    <p:extLst>
      <p:ext uri="{BB962C8B-B14F-4D97-AF65-F5344CB8AC3E}">
        <p14:creationId xmlns:p14="http://schemas.microsoft.com/office/powerpoint/2010/main" val="427996473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Grades Explained</a:t>
            </a:r>
            <a:endParaRPr lang="en-US" dirty="0"/>
          </a:p>
        </p:txBody>
      </p:sp>
      <p:sp>
        <p:nvSpPr>
          <p:cNvPr id="3" name="Content Placeholder 2"/>
          <p:cNvSpPr>
            <a:spLocks noGrp="1"/>
          </p:cNvSpPr>
          <p:nvPr>
            <p:ph idx="1"/>
          </p:nvPr>
        </p:nvSpPr>
        <p:spPr/>
        <p:txBody>
          <a:bodyPr/>
          <a:lstStyle/>
          <a:p>
            <a:r>
              <a:rPr lang="en-US" dirty="0" smtClean="0"/>
              <a:t>Only formative assignments count for the first 5 week progress report card. Because of that the highest grade was a B. To prevent students from having an unrealistic grade of an A. You have not taken a test yet. </a:t>
            </a:r>
          </a:p>
          <a:p>
            <a:r>
              <a:rPr lang="en-US" dirty="0" smtClean="0"/>
              <a:t>For this class, your American Dreams assignment is in the progress report </a:t>
            </a:r>
            <a:r>
              <a:rPr lang="en-US" dirty="0"/>
              <a:t>(highest grade 3-B</a:t>
            </a:r>
            <a:r>
              <a:rPr lang="en-US" dirty="0" smtClean="0"/>
              <a:t>). </a:t>
            </a:r>
          </a:p>
          <a:p>
            <a:r>
              <a:rPr lang="en-US" dirty="0" smtClean="0"/>
              <a:t>After this week, you will be able to see your other assignments. </a:t>
            </a:r>
          </a:p>
          <a:p>
            <a:pPr marL="571500" indent="-457200">
              <a:buFont typeface="+mj-lt"/>
              <a:buAutoNum type="arabicPeriod"/>
            </a:pPr>
            <a:r>
              <a:rPr lang="en-US" dirty="0" smtClean="0"/>
              <a:t>American Dreams </a:t>
            </a:r>
            <a:r>
              <a:rPr lang="en-US" dirty="0" err="1" smtClean="0"/>
              <a:t>Mindmap</a:t>
            </a:r>
            <a:r>
              <a:rPr lang="en-US" dirty="0" smtClean="0"/>
              <a:t> (highest grade 3-B) </a:t>
            </a:r>
          </a:p>
          <a:p>
            <a:pPr marL="571500" indent="-457200">
              <a:buFont typeface="+mj-lt"/>
              <a:buAutoNum type="arabicPeriod"/>
            </a:pPr>
            <a:r>
              <a:rPr lang="en-US" dirty="0" smtClean="0"/>
              <a:t>OMAM Chapter One Vocabulary Sentences</a:t>
            </a:r>
          </a:p>
          <a:p>
            <a:pPr marL="571500" indent="-457200">
              <a:buFont typeface="+mj-lt"/>
              <a:buAutoNum type="arabicPeriod"/>
            </a:pPr>
            <a:r>
              <a:rPr lang="en-US" dirty="0" smtClean="0"/>
              <a:t>OMAM Chapter One Notes</a:t>
            </a:r>
          </a:p>
          <a:p>
            <a:pPr marL="571500" indent="-457200">
              <a:buFont typeface="+mj-lt"/>
              <a:buAutoNum type="arabicPeriod"/>
            </a:pPr>
            <a:r>
              <a:rPr lang="en-US" dirty="0" smtClean="0"/>
              <a:t>OMAM Chapter One Test with Vocabulary </a:t>
            </a:r>
          </a:p>
          <a:p>
            <a:pPr marL="114300" indent="0">
              <a:buNone/>
            </a:pPr>
            <a:endParaRPr lang="en-US" dirty="0"/>
          </a:p>
        </p:txBody>
      </p:sp>
    </p:spTree>
    <p:extLst>
      <p:ext uri="{BB962C8B-B14F-4D97-AF65-F5344CB8AC3E}">
        <p14:creationId xmlns:p14="http://schemas.microsoft.com/office/powerpoint/2010/main" val="236636736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Grades Explained</a:t>
            </a:r>
            <a:endParaRPr lang="en-US" dirty="0"/>
          </a:p>
        </p:txBody>
      </p:sp>
      <p:sp>
        <p:nvSpPr>
          <p:cNvPr id="3" name="Content Placeholder 2"/>
          <p:cNvSpPr>
            <a:spLocks noGrp="1"/>
          </p:cNvSpPr>
          <p:nvPr>
            <p:ph idx="1"/>
          </p:nvPr>
        </p:nvSpPr>
        <p:spPr/>
        <p:txBody>
          <a:bodyPr/>
          <a:lstStyle/>
          <a:p>
            <a:r>
              <a:rPr lang="en-US" b="1" dirty="0" smtClean="0"/>
              <a:t>Formative</a:t>
            </a:r>
            <a:r>
              <a:rPr lang="en-US" dirty="0" smtClean="0"/>
              <a:t>: </a:t>
            </a:r>
            <a:r>
              <a:rPr lang="en-US" dirty="0"/>
              <a:t>Use to check students’ </a:t>
            </a:r>
            <a:r>
              <a:rPr lang="en-US" dirty="0" smtClean="0"/>
              <a:t>progress, to check your progress. Quizzes, exit slips, some homework. “Little”</a:t>
            </a:r>
          </a:p>
          <a:p>
            <a:r>
              <a:rPr lang="en-US" b="1" dirty="0" smtClean="0"/>
              <a:t>Summative</a:t>
            </a:r>
            <a:r>
              <a:rPr lang="en-US" dirty="0" smtClean="0"/>
              <a:t>: Test, Unit test, essay, quizzes. “Big/high points”</a:t>
            </a:r>
          </a:p>
          <a:p>
            <a:r>
              <a:rPr lang="en-US" b="1" dirty="0" smtClean="0"/>
              <a:t>Academic</a:t>
            </a:r>
            <a:r>
              <a:rPr lang="en-US" dirty="0" smtClean="0"/>
              <a:t>: The average of your </a:t>
            </a:r>
            <a:r>
              <a:rPr lang="en-US" b="1" dirty="0" smtClean="0"/>
              <a:t>summative and formative. </a:t>
            </a:r>
          </a:p>
          <a:p>
            <a:r>
              <a:rPr lang="en-US" b="1" dirty="0" smtClean="0"/>
              <a:t>Final report card: </a:t>
            </a:r>
            <a:r>
              <a:rPr lang="en-US" dirty="0" smtClean="0"/>
              <a:t>the average of your summative assignments. No homework, quizzes or other “little stuff”</a:t>
            </a:r>
          </a:p>
          <a:p>
            <a:r>
              <a:rPr lang="en-US" dirty="0" smtClean="0"/>
              <a:t>Life Skills: </a:t>
            </a:r>
            <a:r>
              <a:rPr lang="en-US" b="1" dirty="0" smtClean="0"/>
              <a:t>E-S-U </a:t>
            </a:r>
            <a:r>
              <a:rPr lang="en-US" dirty="0" smtClean="0"/>
              <a:t>is now a 4-3-2-1 – for the following categories</a:t>
            </a:r>
          </a:p>
          <a:p>
            <a:pPr marL="571500" indent="-457200">
              <a:buFont typeface="+mj-lt"/>
              <a:buAutoNum type="arabicPeriod"/>
            </a:pPr>
            <a:r>
              <a:rPr lang="en-US" dirty="0" smtClean="0"/>
              <a:t>Participation</a:t>
            </a:r>
          </a:p>
          <a:p>
            <a:pPr marL="571500" indent="-457200">
              <a:buFont typeface="+mj-lt"/>
              <a:buAutoNum type="arabicPeriod"/>
            </a:pPr>
            <a:r>
              <a:rPr lang="en-US" dirty="0" smtClean="0"/>
              <a:t>Working in Groups</a:t>
            </a:r>
          </a:p>
          <a:p>
            <a:pPr marL="571500" indent="-457200">
              <a:buFont typeface="+mj-lt"/>
              <a:buAutoNum type="arabicPeriod"/>
            </a:pPr>
            <a:r>
              <a:rPr lang="en-US" dirty="0" smtClean="0"/>
              <a:t>Work Completion </a:t>
            </a:r>
          </a:p>
          <a:p>
            <a:pPr marL="571500" indent="-457200">
              <a:buFont typeface="+mj-lt"/>
              <a:buAutoNum type="arabicPeriod"/>
            </a:pPr>
            <a:r>
              <a:rPr lang="en-US" dirty="0" smtClean="0"/>
              <a:t>Behavior</a:t>
            </a:r>
          </a:p>
          <a:p>
            <a:pPr marL="114300" indent="0">
              <a:buNone/>
            </a:pPr>
            <a:endParaRPr lang="en-US" dirty="0" smtClean="0"/>
          </a:p>
          <a:p>
            <a:pPr marL="114300" indent="0">
              <a:buNone/>
            </a:pPr>
            <a:endParaRPr lang="en-US" dirty="0"/>
          </a:p>
        </p:txBody>
      </p:sp>
    </p:spTree>
    <p:extLst>
      <p:ext uri="{BB962C8B-B14F-4D97-AF65-F5344CB8AC3E}">
        <p14:creationId xmlns:p14="http://schemas.microsoft.com/office/powerpoint/2010/main" val="88103854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#18</a:t>
            </a:r>
            <a:endParaRPr lang="en-US" dirty="0"/>
          </a:p>
        </p:txBody>
      </p:sp>
      <p:sp>
        <p:nvSpPr>
          <p:cNvPr id="3" name="Content Placeholder 2"/>
          <p:cNvSpPr>
            <a:spLocks noGrp="1"/>
          </p:cNvSpPr>
          <p:nvPr>
            <p:ph idx="1"/>
          </p:nvPr>
        </p:nvSpPr>
        <p:spPr/>
        <p:txBody>
          <a:bodyPr/>
          <a:lstStyle/>
          <a:p>
            <a:r>
              <a:rPr lang="en-US" dirty="0" smtClean="0"/>
              <a:t>In the real world, who has power? Is it men or women – does it depend? Give examples and explain your response. </a:t>
            </a:r>
          </a:p>
          <a:p>
            <a:endParaRPr lang="en-US" dirty="0"/>
          </a:p>
          <a:p>
            <a:r>
              <a:rPr lang="en-US" dirty="0" smtClean="0"/>
              <a:t>Must do warm up in 6 minutes. </a:t>
            </a:r>
          </a:p>
          <a:p>
            <a:endParaRPr lang="en-US" dirty="0"/>
          </a:p>
          <a:p>
            <a:pPr marL="114300" indent="0">
              <a:buNone/>
            </a:pPr>
            <a:endParaRPr lang="en-US" dirty="0"/>
          </a:p>
        </p:txBody>
      </p:sp>
    </p:spTree>
    <p:extLst>
      <p:ext uri="{BB962C8B-B14F-4D97-AF65-F5344CB8AC3E}">
        <p14:creationId xmlns:p14="http://schemas.microsoft.com/office/powerpoint/2010/main" val="267815682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#19 - </a:t>
            </a:r>
            <a:r>
              <a:rPr lang="en-US" smtClean="0"/>
              <a:t>Weebly</a:t>
            </a: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7543494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a:t>
            </a:r>
            <a:endParaRPr lang="en-US" dirty="0"/>
          </a:p>
        </p:txBody>
      </p:sp>
      <p:sp>
        <p:nvSpPr>
          <p:cNvPr id="3" name="Content Placeholder 2"/>
          <p:cNvSpPr>
            <a:spLocks noGrp="1"/>
          </p:cNvSpPr>
          <p:nvPr>
            <p:ph idx="1"/>
          </p:nvPr>
        </p:nvSpPr>
        <p:spPr/>
        <p:txBody>
          <a:bodyPr/>
          <a:lstStyle/>
          <a:p>
            <a:r>
              <a:rPr lang="en-US" dirty="0" smtClean="0"/>
              <a:t>Period 4 and 6 -Today is the FIRST day of Fall, what are some of the things you will miss about the summer or what are some things you enjoy about fall. </a:t>
            </a:r>
          </a:p>
          <a:p>
            <a:endParaRPr lang="en-US" dirty="0"/>
          </a:p>
          <a:p>
            <a:endParaRPr lang="en-US" dirty="0" smtClean="0"/>
          </a:p>
          <a:p>
            <a:pPr marL="114300" indent="0">
              <a:buNone/>
            </a:pPr>
            <a:r>
              <a:rPr lang="en-US" dirty="0" smtClean="0"/>
              <a:t>Elaborate in complete sentences. </a:t>
            </a:r>
          </a:p>
          <a:p>
            <a:r>
              <a:rPr lang="en-US" dirty="0" smtClean="0"/>
              <a:t>Write 5 minutes. </a:t>
            </a:r>
          </a:p>
          <a:p>
            <a:endParaRPr lang="en-US" dirty="0"/>
          </a:p>
          <a:p>
            <a:r>
              <a:rPr lang="en-US" dirty="0" smtClean="0"/>
              <a:t>THEN…take out your homework – chapter 2 work. </a:t>
            </a:r>
          </a:p>
          <a:p>
            <a:endParaRPr lang="en-US" dirty="0"/>
          </a:p>
          <a:p>
            <a:endParaRPr lang="en-US" dirty="0" smtClean="0"/>
          </a:p>
          <a:p>
            <a:pPr marL="114300" indent="0">
              <a:buNone/>
            </a:pPr>
            <a:endParaRPr lang="en-US" dirty="0"/>
          </a:p>
        </p:txBody>
      </p:sp>
    </p:spTree>
    <p:extLst>
      <p:ext uri="{BB962C8B-B14F-4D97-AF65-F5344CB8AC3E}">
        <p14:creationId xmlns:p14="http://schemas.microsoft.com/office/powerpoint/2010/main" val="372251137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#21</a:t>
            </a:r>
            <a:endParaRPr lang="en-US" dirty="0"/>
          </a:p>
        </p:txBody>
      </p:sp>
      <p:sp>
        <p:nvSpPr>
          <p:cNvPr id="3" name="Content Placeholder 2"/>
          <p:cNvSpPr>
            <a:spLocks noGrp="1"/>
          </p:cNvSpPr>
          <p:nvPr>
            <p:ph idx="1"/>
          </p:nvPr>
        </p:nvSpPr>
        <p:spPr/>
        <p:txBody>
          <a:bodyPr/>
          <a:lstStyle/>
          <a:p>
            <a:r>
              <a:rPr lang="en-US" dirty="0" smtClean="0"/>
              <a:t>What is one good thing and one bad thing about being </a:t>
            </a:r>
            <a:r>
              <a:rPr lang="en-US" smtClean="0"/>
              <a:t>a teenager?</a:t>
            </a:r>
            <a:endParaRPr lang="en-US"/>
          </a:p>
        </p:txBody>
      </p:sp>
    </p:spTree>
    <p:extLst>
      <p:ext uri="{BB962C8B-B14F-4D97-AF65-F5344CB8AC3E}">
        <p14:creationId xmlns:p14="http://schemas.microsoft.com/office/powerpoint/2010/main" val="2898635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 Review</a:t>
            </a:r>
            <a:endParaRPr lang="en-US" dirty="0"/>
          </a:p>
        </p:txBody>
      </p:sp>
      <p:pic>
        <p:nvPicPr>
          <p:cNvPr id="6" name="Content Placeholder 5" descr="DSC_3097.JPG"/>
          <p:cNvPicPr>
            <a:picLocks noGrp="1" noChangeAspect="1"/>
          </p:cNvPicPr>
          <p:nvPr>
            <p:ph idx="1"/>
          </p:nvPr>
        </p:nvPicPr>
        <p:blipFill>
          <a:blip r:embed="rId2">
            <a:extLst>
              <a:ext uri="{28A0092B-C50C-407E-A947-70E740481C1C}">
                <a14:useLocalDpi xmlns:a14="http://schemas.microsoft.com/office/drawing/2010/main" val="0"/>
              </a:ext>
            </a:extLst>
          </a:blip>
          <a:srcRect l="-43760" r="-43760"/>
          <a:stretch>
            <a:fillRect/>
          </a:stretch>
        </p:blipFill>
        <p:spPr>
          <a:xfrm>
            <a:off x="457200" y="274638"/>
            <a:ext cx="8229600" cy="5851525"/>
          </a:xfrm>
        </p:spPr>
      </p:pic>
    </p:spTree>
    <p:extLst>
      <p:ext uri="{BB962C8B-B14F-4D97-AF65-F5344CB8AC3E}">
        <p14:creationId xmlns:p14="http://schemas.microsoft.com/office/powerpoint/2010/main" val="338955630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CCE9</a:t>
            </a:r>
            <a:endParaRPr lang="en-US" dirty="0"/>
          </a:p>
        </p:txBody>
      </p:sp>
      <p:sp>
        <p:nvSpPr>
          <p:cNvPr id="3" name="Content Placeholder 2"/>
          <p:cNvSpPr>
            <a:spLocks noGrp="1"/>
          </p:cNvSpPr>
          <p:nvPr>
            <p:ph idx="1"/>
          </p:nvPr>
        </p:nvSpPr>
        <p:spPr/>
        <p:txBody>
          <a:bodyPr>
            <a:normAutofit/>
          </a:bodyPr>
          <a:lstStyle/>
          <a:p>
            <a:r>
              <a:rPr lang="en-US" dirty="0" smtClean="0"/>
              <a:t>Due tomorrow:</a:t>
            </a:r>
          </a:p>
          <a:p>
            <a:pPr marL="514350" indent="-514350">
              <a:buFont typeface="+mj-lt"/>
              <a:buAutoNum type="arabicPeriod"/>
            </a:pPr>
            <a:r>
              <a:rPr lang="en-US" dirty="0" smtClean="0"/>
              <a:t>Parent signed syllabus. </a:t>
            </a:r>
          </a:p>
          <a:p>
            <a:pPr marL="0" indent="0">
              <a:buNone/>
            </a:pPr>
            <a:r>
              <a:rPr lang="en-US" dirty="0" smtClean="0"/>
              <a:t>2. Parent engagement activity.</a:t>
            </a:r>
          </a:p>
          <a:p>
            <a:pPr marL="0" indent="0">
              <a:buNone/>
            </a:pPr>
            <a:endParaRPr lang="en-US" dirty="0"/>
          </a:p>
          <a:p>
            <a:pPr marL="0" indent="0">
              <a:buNone/>
            </a:pPr>
            <a:r>
              <a:rPr lang="en-US" dirty="0" smtClean="0"/>
              <a:t>You have a portfolio check the first class meeting of next week. </a:t>
            </a:r>
          </a:p>
          <a:p>
            <a:pPr marL="0" indent="0">
              <a:buNone/>
            </a:pPr>
            <a:r>
              <a:rPr lang="en-US" dirty="0" smtClean="0"/>
              <a:t>Be prepared with portfolio and DQ cards. </a:t>
            </a:r>
            <a:endParaRPr lang="en-US" dirty="0"/>
          </a:p>
        </p:txBody>
      </p:sp>
    </p:spTree>
    <p:extLst>
      <p:ext uri="{BB962C8B-B14F-4D97-AF65-F5344CB8AC3E}">
        <p14:creationId xmlns:p14="http://schemas.microsoft.com/office/powerpoint/2010/main" val="1470734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Exit Slip #1</a:t>
            </a:r>
            <a:endParaRPr lang="en-US"/>
          </a:p>
        </p:txBody>
      </p:sp>
      <p:sp>
        <p:nvSpPr>
          <p:cNvPr id="3" name="Content Placeholder 2"/>
          <p:cNvSpPr>
            <a:spLocks noGrp="1"/>
          </p:cNvSpPr>
          <p:nvPr>
            <p:ph idx="1"/>
          </p:nvPr>
        </p:nvSpPr>
        <p:spPr/>
        <p:txBody>
          <a:bodyPr>
            <a:normAutofit/>
          </a:bodyPr>
          <a:lstStyle/>
          <a:p>
            <a:pPr marL="0" indent="0">
              <a:buNone/>
            </a:pPr>
            <a:r>
              <a:rPr lang="en-US" dirty="0" smtClean="0"/>
              <a:t>MLA Heading:</a:t>
            </a:r>
          </a:p>
          <a:p>
            <a:pPr marL="0" indent="0">
              <a:buNone/>
            </a:pPr>
            <a:r>
              <a:rPr lang="en-US" dirty="0" smtClean="0"/>
              <a:t>Name</a:t>
            </a:r>
          </a:p>
          <a:p>
            <a:pPr marL="0" indent="0">
              <a:buNone/>
            </a:pPr>
            <a:r>
              <a:rPr lang="en-US" dirty="0" smtClean="0"/>
              <a:t>Ms. Haro</a:t>
            </a:r>
          </a:p>
          <a:p>
            <a:pPr marL="0" indent="0">
              <a:buNone/>
            </a:pPr>
            <a:r>
              <a:rPr lang="en-US" dirty="0" smtClean="0"/>
              <a:t>CCE9 or CCE10H</a:t>
            </a:r>
          </a:p>
          <a:p>
            <a:pPr marL="0" indent="0">
              <a:buNone/>
            </a:pPr>
            <a:r>
              <a:rPr lang="en-US" smtClean="0"/>
              <a:t>04 August 2014</a:t>
            </a:r>
          </a:p>
          <a:p>
            <a:pPr marL="0" indent="0">
              <a:buNone/>
            </a:pPr>
            <a:endParaRPr lang="en-US" smtClean="0"/>
          </a:p>
          <a:p>
            <a:r>
              <a:rPr lang="en-US" dirty="0" smtClean="0"/>
              <a:t>What should I know about you.</a:t>
            </a:r>
          </a:p>
          <a:p>
            <a:r>
              <a:rPr lang="en-US" dirty="0" smtClean="0"/>
              <a:t>What should I know about your academic skills. </a:t>
            </a:r>
          </a:p>
          <a:p>
            <a:r>
              <a:rPr lang="en-US" dirty="0" smtClean="0"/>
              <a:t>What are your academic goals?</a:t>
            </a:r>
          </a:p>
          <a:p>
            <a:r>
              <a:rPr lang="en-US" dirty="0" smtClean="0"/>
              <a:t>What do you do for fun?</a:t>
            </a:r>
            <a:endParaRPr lang="en-US" dirty="0"/>
          </a:p>
        </p:txBody>
      </p:sp>
    </p:spTree>
    <p:extLst>
      <p:ext uri="{BB962C8B-B14F-4D97-AF65-F5344CB8AC3E}">
        <p14:creationId xmlns:p14="http://schemas.microsoft.com/office/powerpoint/2010/main" val="78618718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#2</a:t>
            </a:r>
            <a:endParaRPr lang="en-US" dirty="0"/>
          </a:p>
        </p:txBody>
      </p:sp>
      <p:sp>
        <p:nvSpPr>
          <p:cNvPr id="3" name="Content Placeholder 2"/>
          <p:cNvSpPr>
            <a:spLocks noGrp="1"/>
          </p:cNvSpPr>
          <p:nvPr>
            <p:ph idx="1"/>
          </p:nvPr>
        </p:nvSpPr>
        <p:spPr/>
        <p:txBody>
          <a:bodyPr/>
          <a:lstStyle/>
          <a:p>
            <a:r>
              <a:rPr lang="en-US" dirty="0" smtClean="0"/>
              <a:t>Create 2 columns, label one FUN and the other NOT FUN. Write at least 3 things in each column that you did this summer. </a:t>
            </a:r>
          </a:p>
          <a:p>
            <a:r>
              <a:rPr lang="en-US" dirty="0" smtClean="0"/>
              <a:t>Share out one of each with your table, introduce yourself. </a:t>
            </a:r>
          </a:p>
          <a:p>
            <a:r>
              <a:rPr lang="en-US" dirty="0" smtClean="0"/>
              <a:t>You will share 1 with the class. </a:t>
            </a:r>
            <a:endParaRPr lang="en-US" dirty="0"/>
          </a:p>
        </p:txBody>
      </p:sp>
    </p:spTree>
    <p:extLst>
      <p:ext uri="{BB962C8B-B14F-4D97-AF65-F5344CB8AC3E}">
        <p14:creationId xmlns:p14="http://schemas.microsoft.com/office/powerpoint/2010/main" val="187054978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#3</a:t>
            </a:r>
            <a:endParaRPr lang="en-US" dirty="0"/>
          </a:p>
        </p:txBody>
      </p:sp>
      <p:sp>
        <p:nvSpPr>
          <p:cNvPr id="3" name="Content Placeholder 2"/>
          <p:cNvSpPr>
            <a:spLocks noGrp="1"/>
          </p:cNvSpPr>
          <p:nvPr>
            <p:ph idx="1"/>
          </p:nvPr>
        </p:nvSpPr>
        <p:spPr/>
        <p:txBody>
          <a:bodyPr/>
          <a:lstStyle/>
          <a:p>
            <a:r>
              <a:rPr lang="en-US" dirty="0" smtClean="0"/>
              <a:t>Write 3 things that describe you or that you like. </a:t>
            </a:r>
          </a:p>
          <a:p>
            <a:endParaRPr lang="en-US" dirty="0"/>
          </a:p>
          <a:p>
            <a:r>
              <a:rPr lang="en-US" dirty="0" smtClean="0"/>
              <a:t>Each of the 3 things MUST have the first letter of your FIRST name. </a:t>
            </a:r>
          </a:p>
          <a:p>
            <a:endParaRPr lang="en-US" dirty="0"/>
          </a:p>
          <a:p>
            <a:r>
              <a:rPr lang="en-US" dirty="0" smtClean="0"/>
              <a:t>Ex. K – </a:t>
            </a:r>
            <a:r>
              <a:rPr lang="en-US" b="1" dirty="0" smtClean="0"/>
              <a:t>K</a:t>
            </a:r>
            <a:r>
              <a:rPr lang="en-US" dirty="0" smtClean="0"/>
              <a:t>ind, </a:t>
            </a:r>
            <a:r>
              <a:rPr lang="en-US" dirty="0" err="1" smtClean="0"/>
              <a:t>tal</a:t>
            </a:r>
            <a:r>
              <a:rPr lang="en-US" b="1" dirty="0" err="1" smtClean="0"/>
              <a:t>K</a:t>
            </a:r>
            <a:r>
              <a:rPr lang="en-US" dirty="0" err="1" smtClean="0"/>
              <a:t>ative</a:t>
            </a:r>
            <a:r>
              <a:rPr lang="en-US" dirty="0" smtClean="0"/>
              <a:t>, </a:t>
            </a:r>
            <a:r>
              <a:rPr lang="en-US" b="1" dirty="0" err="1" smtClean="0"/>
              <a:t>K</a:t>
            </a:r>
            <a:r>
              <a:rPr lang="en-US" dirty="0" err="1" smtClean="0"/>
              <a:t>aleidscope</a:t>
            </a:r>
            <a:r>
              <a:rPr lang="en-US" dirty="0" smtClean="0"/>
              <a:t> etc…</a:t>
            </a:r>
            <a:endParaRPr lang="en-US" dirty="0"/>
          </a:p>
        </p:txBody>
      </p:sp>
    </p:spTree>
    <p:extLst>
      <p:ext uri="{BB962C8B-B14F-4D97-AF65-F5344CB8AC3E}">
        <p14:creationId xmlns:p14="http://schemas.microsoft.com/office/powerpoint/2010/main" val="215741617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 4</a:t>
            </a:r>
            <a:endParaRPr lang="en-US" dirty="0"/>
          </a:p>
        </p:txBody>
      </p:sp>
      <p:sp>
        <p:nvSpPr>
          <p:cNvPr id="3" name="Content Placeholder 2"/>
          <p:cNvSpPr>
            <a:spLocks noGrp="1"/>
          </p:cNvSpPr>
          <p:nvPr>
            <p:ph idx="1"/>
          </p:nvPr>
        </p:nvSpPr>
        <p:spPr/>
        <p:txBody>
          <a:bodyPr/>
          <a:lstStyle/>
          <a:p>
            <a:r>
              <a:rPr lang="en-US" dirty="0" smtClean="0"/>
              <a:t>Take out the pre-write from last class. </a:t>
            </a:r>
          </a:p>
          <a:p>
            <a:r>
              <a:rPr lang="en-US" dirty="0" smtClean="0"/>
              <a:t>Choose who you want to write about (keep it to one or two people).</a:t>
            </a:r>
          </a:p>
          <a:p>
            <a:endParaRPr lang="en-US" dirty="0"/>
          </a:p>
          <a:p>
            <a:r>
              <a:rPr lang="en-US" dirty="0" smtClean="0"/>
              <a:t>Add details that you will use to write your </a:t>
            </a:r>
            <a:r>
              <a:rPr lang="en-US" smtClean="0"/>
              <a:t>body paragraphs. </a:t>
            </a:r>
            <a:endParaRPr lang="en-US" dirty="0"/>
          </a:p>
        </p:txBody>
      </p:sp>
    </p:spTree>
    <p:extLst>
      <p:ext uri="{BB962C8B-B14F-4D97-AF65-F5344CB8AC3E}">
        <p14:creationId xmlns:p14="http://schemas.microsoft.com/office/powerpoint/2010/main" val="172392594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2614902"/>
          </a:xfrm>
        </p:spPr>
        <p:txBody>
          <a:bodyPr>
            <a:normAutofit/>
          </a:bodyPr>
          <a:lstStyle/>
          <a:p>
            <a:r>
              <a:rPr lang="en-US" dirty="0" smtClean="0"/>
              <a:t/>
            </a:r>
            <a:br>
              <a:rPr lang="en-US" dirty="0" smtClean="0"/>
            </a:br>
            <a:r>
              <a:rPr lang="en-US" dirty="0" smtClean="0"/>
              <a:t>Warm Up #5 – </a:t>
            </a:r>
            <a:r>
              <a:rPr lang="en-US" sz="2400" dirty="0" smtClean="0"/>
              <a:t>Please make sure that are writing in complete sentences and answering the questions with detail. </a:t>
            </a:r>
            <a:endParaRPr lang="en-US" dirty="0"/>
          </a:p>
        </p:txBody>
      </p:sp>
      <p:sp>
        <p:nvSpPr>
          <p:cNvPr id="3" name="Content Placeholder 2"/>
          <p:cNvSpPr>
            <a:spLocks noGrp="1"/>
          </p:cNvSpPr>
          <p:nvPr>
            <p:ph idx="1"/>
          </p:nvPr>
        </p:nvSpPr>
        <p:spPr>
          <a:xfrm>
            <a:off x="457200" y="3125783"/>
            <a:ext cx="7620000" cy="3000380"/>
          </a:xfrm>
        </p:spPr>
        <p:txBody>
          <a:bodyPr/>
          <a:lstStyle/>
          <a:p>
            <a:r>
              <a:rPr lang="en-US" dirty="0"/>
              <a:t>Why is it important to have a big/extensive vocabulary?</a:t>
            </a:r>
          </a:p>
          <a:p>
            <a:r>
              <a:rPr lang="en-US" dirty="0" smtClean="0"/>
              <a:t>How </a:t>
            </a:r>
            <a:r>
              <a:rPr lang="en-US" dirty="0"/>
              <a:t>many words do you think </a:t>
            </a:r>
            <a:r>
              <a:rPr lang="en-US" dirty="0" smtClean="0"/>
              <a:t>9</a:t>
            </a:r>
            <a:r>
              <a:rPr lang="en-US" baseline="30000" dirty="0" smtClean="0"/>
              <a:t>th</a:t>
            </a:r>
            <a:r>
              <a:rPr lang="en-US" dirty="0" smtClean="0"/>
              <a:t> graders </a:t>
            </a:r>
            <a:r>
              <a:rPr lang="en-US" dirty="0"/>
              <a:t>SHOULD know?</a:t>
            </a:r>
          </a:p>
          <a:p>
            <a:r>
              <a:rPr lang="en-US" dirty="0" smtClean="0"/>
              <a:t>Do you think you know MORE or LESS than that number?</a:t>
            </a:r>
          </a:p>
          <a:p>
            <a:endParaRPr lang="en-US" dirty="0"/>
          </a:p>
          <a:p>
            <a:pPr marL="0" indent="0">
              <a:buNone/>
            </a:pPr>
            <a:r>
              <a:rPr lang="en-US" dirty="0" smtClean="0"/>
              <a:t>9 minutes. </a:t>
            </a:r>
          </a:p>
        </p:txBody>
      </p:sp>
    </p:spTree>
    <p:extLst>
      <p:ext uri="{BB962C8B-B14F-4D97-AF65-F5344CB8AC3E}">
        <p14:creationId xmlns:p14="http://schemas.microsoft.com/office/powerpoint/2010/main" val="8878019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4417</TotalTime>
  <Words>1799</Words>
  <Application>Microsoft Macintosh PowerPoint</Application>
  <PresentationFormat>On-screen Show (4:3)</PresentationFormat>
  <Paragraphs>169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Adjacency</vt:lpstr>
      <vt:lpstr>  Common Core English 9</vt:lpstr>
      <vt:lpstr>Warm-Up #2</vt:lpstr>
      <vt:lpstr>Syllabus Review</vt:lpstr>
      <vt:lpstr>CCE9</vt:lpstr>
      <vt:lpstr>Exit Slip #1</vt:lpstr>
      <vt:lpstr>Warm Up #2</vt:lpstr>
      <vt:lpstr>Warm Up #3</vt:lpstr>
      <vt:lpstr>Warm Up # 4</vt:lpstr>
      <vt:lpstr> Warm Up #5 – Please make sure that are writing in complete sentences and answering the questions with detail. </vt:lpstr>
      <vt:lpstr>Warm Up #6</vt:lpstr>
      <vt:lpstr>Warm UP #7 </vt:lpstr>
      <vt:lpstr>Warm Up #8</vt:lpstr>
      <vt:lpstr>Lexile Levelset Test</vt:lpstr>
      <vt:lpstr>Quiet &amp; Independent Activity</vt:lpstr>
      <vt:lpstr>Warm Up# 9</vt:lpstr>
      <vt:lpstr>Hwk Check and Classwork:</vt:lpstr>
      <vt:lpstr>Warm Up # 10 – what can you say about this person. Write ½ page.  </vt:lpstr>
      <vt:lpstr>Warm Up #11</vt:lpstr>
      <vt:lpstr>Warm Up # 13-14 Weebly</vt:lpstr>
      <vt:lpstr>Warm Up #15</vt:lpstr>
      <vt:lpstr>Warm Up #16</vt:lpstr>
      <vt:lpstr>Grades Explained</vt:lpstr>
      <vt:lpstr>Grades Explained</vt:lpstr>
      <vt:lpstr>Warm Up #18</vt:lpstr>
      <vt:lpstr>#19 - Weebly</vt:lpstr>
      <vt:lpstr>#20</vt:lpstr>
      <vt:lpstr>Warm Up #21</vt:lpstr>
    </vt:vector>
  </TitlesOfParts>
  <Company>Alliance College-Ready Public Schools-MASS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Kenda Haro</dc:creator>
  <cp:lastModifiedBy>Kenda Haro</cp:lastModifiedBy>
  <cp:revision>58</cp:revision>
  <dcterms:created xsi:type="dcterms:W3CDTF">2014-08-04T16:12:57Z</dcterms:created>
  <dcterms:modified xsi:type="dcterms:W3CDTF">2014-09-25T20:58:09Z</dcterms:modified>
</cp:coreProperties>
</file>